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46E_4845B3D3.xml" ContentType="application/vnd.ms-powerpoint.comments+xml"/>
  <Override PartName="/ppt/notesSlides/notesSlide2.xml" ContentType="application/vnd.openxmlformats-officedocument.presentationml.notesSlide+xml"/>
  <Override PartName="/ppt/comments/modernComment_46C_1E5D5D83.xml" ContentType="application/vnd.ms-powerpoint.comments+xml"/>
  <Override PartName="/ppt/comments/modernComment_46F_EB16DA25.xml" ContentType="application/vnd.ms-powerpoint.comments+xml"/>
  <Override PartName="/ppt/notesSlides/notesSlide3.xml" ContentType="application/vnd.openxmlformats-officedocument.presentationml.notesSlide+xml"/>
  <Override PartName="/ppt/comments/modernComment_470_1977BFA7.xml" ContentType="application/vnd.ms-powerpoint.comments+xml"/>
  <Override PartName="/ppt/notesSlides/notesSlide4.xml" ContentType="application/vnd.openxmlformats-officedocument.presentationml.notesSlide+xml"/>
  <Override PartName="/ppt/comments/modernComment_471_5EB18592.xml" ContentType="application/vnd.ms-powerpoint.comments+xml"/>
  <Override PartName="/ppt/comments/modernComment_474_AB3B7E34.xml" ContentType="application/vnd.ms-powerpoint.comments+xml"/>
  <Override PartName="/ppt/notesSlides/notesSlide5.xml" ContentType="application/vnd.openxmlformats-officedocument.presentationml.notesSlide+xml"/>
  <Override PartName="/ppt/comments/modernComment_472_99D0EF06.xml" ContentType="application/vnd.ms-powerpoint.comments+xml"/>
  <Override PartName="/ppt/notesSlides/notesSlide6.xml" ContentType="application/vnd.openxmlformats-officedocument.presentationml.notesSlide+xml"/>
  <Override PartName="/ppt/comments/modernComment_473_D9727AEE.xml" ContentType="application/vnd.ms-powerpoint.comments+xml"/>
  <Override PartName="/ppt/notesSlides/notesSlide7.xml" ContentType="application/vnd.openxmlformats-officedocument.presentationml.notesSlide+xml"/>
  <Override PartName="/ppt/comments/modernComment_476_A2E64B64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1134" r:id="rId2"/>
    <p:sldId id="1132" r:id="rId3"/>
    <p:sldId id="1135" r:id="rId4"/>
    <p:sldId id="1136" r:id="rId5"/>
    <p:sldId id="1137" r:id="rId6"/>
    <p:sldId id="1140" r:id="rId7"/>
    <p:sldId id="1138" r:id="rId8"/>
    <p:sldId id="1139" r:id="rId9"/>
    <p:sldId id="1142" r:id="rId10"/>
    <p:sldId id="114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38442B-2FF4-8574-6E0E-D252B89F48C7}" name="Bruin, T.A. de (Thomas)" initials="BTd(" userId="S::t.a.debruin@uu.nl::a4ef806b-e244-4446-ad90-7bbbf227af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F5F409-0E4F-3A97-5F05-62703F6050BE}" v="71" dt="2024-11-20T09:51:32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modernComment_46C_1E5D5D8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0F786D-3AE9-4B3F-B6B9-FE0FF666817D}" authorId="{3438442B-2FF4-8574-6E0E-D252B89F48C7}" created="2023-08-29T15:55:40.430">
    <pc:sldMkLst xmlns:pc="http://schemas.microsoft.com/office/powerpoint/2013/main/command">
      <pc:docMk/>
      <pc:sldMk cId="509435267" sldId="1132"/>
    </pc:sldMkLst>
    <p188:txBody>
      <a:bodyPr/>
      <a:lstStyle/>
      <a:p>
        <a:r>
          <a:rPr lang="nl-NL"/>
          <a:t>1. Lees de vraag hardop voor en laat de klas nadenken. </a:t>
        </a:r>
      </a:p>
    </p188:txBody>
  </p188:cm>
  <p188:cm id="{EEB6682B-4C5C-4351-A644-E51F4640AABD}" authorId="{3438442B-2FF4-8574-6E0E-D252B89F48C7}" created="2023-08-29T15:56:32.00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14" creationId="{8BD31103-6EA8-575F-6321-75974D6CBF74}"/>
    </ac:deMkLst>
    <p188:txBody>
      <a:bodyPr/>
      <a:lstStyle/>
      <a:p>
        <a:r>
          <a:rPr lang="nl-NL"/>
          <a:t>2. Leg uit dat de klas de kleur omhoog moet houden als de timer op nul is. </a:t>
        </a:r>
      </a:p>
    </p188:txBody>
  </p188:cm>
  <p188:cm id="{1E7F65B0-C757-4BB0-9B3D-804230008AAA}" authorId="{3438442B-2FF4-8574-6E0E-D252B89F48C7}" created="2023-08-29T16:02:07.57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14" creationId="{8BD31103-6EA8-575F-6321-75974D6CBF74}"/>
    </ac:deMkLst>
    <p188:txBody>
      <a:bodyPr/>
      <a:lstStyle/>
      <a:p>
        <a:r>
          <a:rPr lang="nl-NL"/>
          <a:t>3. Laat de timer lopen. </a:t>
        </a:r>
      </a:p>
    </p188:txBody>
  </p188:cm>
  <p188:cm id="{3840981E-3D71-4750-B6AB-DAC427212C5A}" authorId="{3438442B-2FF4-8574-6E0E-D252B89F48C7}" created="2023-08-29T16:03:18.69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9" creationId="{7358AB4C-BE05-8C89-95CD-F022C134773C}"/>
    </ac:deMkLst>
    <p188:txBody>
      <a:bodyPr/>
      <a:lstStyle/>
      <a:p>
        <a:r>
          <a:rPr lang="nl-NL"/>
          <a:t>4. Vraag aan de klas waarom ze welk antwoord hebben gekozen. </a:t>
        </a:r>
      </a:p>
    </p188:txBody>
  </p188:cm>
  <p188:cm id="{8AA6F436-DFED-41E1-8560-34730057AF76}" authorId="{3438442B-2FF4-8574-6E0E-D252B89F48C7}" created="2023-08-29T16:03:34.97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4" creationId="{6D9C5443-7C73-7892-23C6-DF153462C73B}"/>
    </ac:deMkLst>
    <p188:txBody>
      <a:bodyPr/>
      <a:lstStyle/>
      <a:p>
        <a:r>
          <a:rPr lang="nl-NL"/>
          <a:t>5. Laat het juiste antwoord zien. </a:t>
        </a:r>
      </a:p>
    </p188:txBody>
  </p188:cm>
  <p188:cm id="{E990BAD5-5DC8-44C1-9890-C6E4B98182D1}" authorId="{3438442B-2FF4-8574-6E0E-D252B89F48C7}" created="2023-11-20T15:12:20.20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grpSpMk id="6" creationId="{90E2E03C-432E-3A79-7604-773DF2D116C3}"/>
    </ac:deMkLst>
    <p188:txBody>
      <a:bodyPr/>
      <a:lstStyle/>
      <a:p>
        <a:r>
          <a:rPr lang="nl-NL"/>
          <a:t>1b. Optioneel, laat een timer lopen die aangeeft wanneer de tijd op is om na te denken. </a:t>
        </a:r>
      </a:p>
    </p188:txBody>
  </p188:cm>
</p188:cmLst>
</file>

<file path=ppt/comments/modernComment_46E_4845B3D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0DE0B0-8651-4510-A27C-9E4BC9D1F2FC}" authorId="{3438442B-2FF4-8574-6E0E-D252B89F48C7}" created="2023-09-27T10:07:47.944">
    <pc:sldMkLst xmlns:pc="http://schemas.microsoft.com/office/powerpoint/2013/main/command">
      <pc:docMk/>
      <pc:sldMk cId="1212527571" sldId="1134"/>
    </pc:sldMkLst>
    <p188:txBody>
      <a:bodyPr/>
      <a:lstStyle/>
      <a:p>
        <a:r>
          <a:rPr lang="nl-NL"/>
          <a:t>Het hardop voorlezen zorgt ervoor dat het duidelijk is wanneer iedereen de vraag verstaan heeft.</a:t>
        </a:r>
      </a:p>
    </p188:txBody>
  </p188:cm>
</p188:cmLst>
</file>

<file path=ppt/comments/modernComment_46F_EB16DA2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7679ADA-5B27-4630-A838-5A119367DD6C}" authorId="{3438442B-2FF4-8574-6E0E-D252B89F48C7}" created="2023-08-29T16:10:41.54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944143397" sldId="1135"/>
      <ac:spMk id="3" creationId="{6D9BB2F0-C7E0-78FE-953C-C7A3F58B24DB}"/>
      <ac:txMk cp="0" len="150">
        <ac:context len="164" hash="3518856414"/>
      </ac:txMk>
    </ac:txMkLst>
    <p188:pos x="5994400" y="248708"/>
    <p188:txBody>
      <a:bodyPr/>
      <a:lstStyle/>
      <a:p>
        <a:r>
          <a:rPr lang="nl-NL"/>
          <a:t>Willekeurig voorbeeld voor de uitleg van de vraag. </a:t>
        </a:r>
      </a:p>
    </p188:txBody>
  </p188:cm>
</p188:cmLst>
</file>

<file path=ppt/comments/modernComment_470_1977BFA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0DE0B0-8651-4510-A27C-9E4BC9D1F2FC}" authorId="{3438442B-2FF4-8574-6E0E-D252B89F48C7}" created="2023-09-27T10:07:47.944">
    <pc:sldMkLst xmlns:pc="http://schemas.microsoft.com/office/powerpoint/2013/main/command">
      <pc:docMk/>
      <pc:sldMk cId="1212527571" sldId="1134"/>
    </pc:sldMkLst>
    <p188:txBody>
      <a:bodyPr/>
      <a:lstStyle/>
      <a:p>
        <a:r>
          <a:rPr lang="nl-NL"/>
          <a:t>Het hardop voorlezen zorgt ervoor dat het duidelijk is wanneer iedereen de vraag verstaan heeft.</a:t>
        </a:r>
      </a:p>
    </p188:txBody>
  </p188:cm>
</p188:cmLst>
</file>

<file path=ppt/comments/modernComment_471_5EB1859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0F786D-3AE9-4B3F-B6B9-FE0FF666817D}" authorId="{3438442B-2FF4-8574-6E0E-D252B89F48C7}" created="2023-08-29T15:55:40.430">
    <pc:sldMkLst xmlns:pc="http://schemas.microsoft.com/office/powerpoint/2013/main/command">
      <pc:docMk/>
      <pc:sldMk cId="509435267" sldId="1132"/>
    </pc:sldMkLst>
    <p188:txBody>
      <a:bodyPr/>
      <a:lstStyle/>
      <a:p>
        <a:r>
          <a:rPr lang="nl-NL"/>
          <a:t>1. Lees de vraag hardop voor en laat de klas nadenken. </a:t>
        </a:r>
      </a:p>
    </p188:txBody>
  </p188:cm>
  <p188:cm id="{EEB6682B-4C5C-4351-A644-E51F4640AABD}" authorId="{3438442B-2FF4-8574-6E0E-D252B89F48C7}" created="2023-08-29T15:56:32.00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88692370" sldId="1137"/>
      <ac:spMk id="14" creationId="{8BD31103-6EA8-575F-6321-75974D6CBF74}"/>
    </ac:deMkLst>
    <p188:txBody>
      <a:bodyPr/>
      <a:lstStyle/>
      <a:p>
        <a:r>
          <a:rPr lang="nl-NL"/>
          <a:t>2. Leg uit dat de klas de kleur omhoog moet houden als de timer op nul is. </a:t>
        </a:r>
      </a:p>
    </p188:txBody>
  </p188:cm>
  <p188:cm id="{1E7F65B0-C757-4BB0-9B3D-804230008AAA}" authorId="{3438442B-2FF4-8574-6E0E-D252B89F48C7}" created="2023-08-29T16:02:07.57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88692370" sldId="1137"/>
      <ac:spMk id="14" creationId="{8BD31103-6EA8-575F-6321-75974D6CBF74}"/>
    </ac:deMkLst>
    <p188:txBody>
      <a:bodyPr/>
      <a:lstStyle/>
      <a:p>
        <a:r>
          <a:rPr lang="nl-NL"/>
          <a:t>3. Laat de timer lopen. </a:t>
        </a:r>
      </a:p>
    </p188:txBody>
  </p188:cm>
  <p188:cm id="{3840981E-3D71-4750-B6AB-DAC427212C5A}" authorId="{3438442B-2FF4-8574-6E0E-D252B89F48C7}" created="2023-08-29T16:03:18.69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88692370" sldId="1137"/>
      <ac:spMk id="9" creationId="{7358AB4C-BE05-8C89-95CD-F022C134773C}"/>
    </ac:deMkLst>
    <p188:txBody>
      <a:bodyPr/>
      <a:lstStyle/>
      <a:p>
        <a:r>
          <a:rPr lang="nl-NL"/>
          <a:t>4. Vraag aan de klas waarom ze welk antwoord hebben gekozen. </a:t>
        </a:r>
      </a:p>
    </p188:txBody>
  </p188:cm>
</p188:cmLst>
</file>

<file path=ppt/comments/modernComment_472_99D0EF0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0DE0B0-8651-4510-A27C-9E4BC9D1F2FC}" authorId="{3438442B-2FF4-8574-6E0E-D252B89F48C7}" created="2023-09-27T10:07:47.944">
    <pc:sldMkLst xmlns:pc="http://schemas.microsoft.com/office/powerpoint/2013/main/command">
      <pc:docMk/>
      <pc:sldMk cId="1212527571" sldId="1134"/>
    </pc:sldMkLst>
    <p188:txBody>
      <a:bodyPr/>
      <a:lstStyle/>
      <a:p>
        <a:r>
          <a:rPr lang="nl-NL"/>
          <a:t>Het hardop voorlezen zorgt ervoor dat het duidelijk is wanneer iedereen de vraag verstaan heeft.</a:t>
        </a:r>
      </a:p>
    </p188:txBody>
  </p188:cm>
</p188:cmLst>
</file>

<file path=ppt/comments/modernComment_473_D9727AE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0F786D-3AE9-4B3F-B6B9-FE0FF666817D}" authorId="{3438442B-2FF4-8574-6E0E-D252B89F48C7}" created="2023-08-29T15:55:40.430">
    <pc:sldMkLst xmlns:pc="http://schemas.microsoft.com/office/powerpoint/2013/main/command">
      <pc:docMk/>
      <pc:sldMk cId="509435267" sldId="1132"/>
    </pc:sldMkLst>
    <p188:txBody>
      <a:bodyPr/>
      <a:lstStyle/>
      <a:p>
        <a:r>
          <a:rPr lang="nl-NL"/>
          <a:t>1. Lees de vraag hardop voor en laat de klas nadenken. </a:t>
        </a:r>
      </a:p>
    </p188:txBody>
  </p188:cm>
  <p188:cm id="{EEB6682B-4C5C-4351-A644-E51F4640AABD}" authorId="{3438442B-2FF4-8574-6E0E-D252B89F48C7}" created="2023-08-29T15:56:32.00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648158446" sldId="1139"/>
      <ac:spMk id="14" creationId="{8BD31103-6EA8-575F-6321-75974D6CBF74}"/>
    </ac:deMkLst>
    <p188:txBody>
      <a:bodyPr/>
      <a:lstStyle/>
      <a:p>
        <a:r>
          <a:rPr lang="nl-NL"/>
          <a:t>2. Leg uit dat de klas de kleur omhoog moet houden als de timer op nul is. </a:t>
        </a:r>
      </a:p>
    </p188:txBody>
  </p188:cm>
  <p188:cm id="{1E7F65B0-C757-4BB0-9B3D-804230008AAA}" authorId="{3438442B-2FF4-8574-6E0E-D252B89F48C7}" created="2023-08-29T16:02:07.57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648158446" sldId="1139"/>
      <ac:spMk id="14" creationId="{8BD31103-6EA8-575F-6321-75974D6CBF74}"/>
    </ac:deMkLst>
    <p188:txBody>
      <a:bodyPr/>
      <a:lstStyle/>
      <a:p>
        <a:r>
          <a:rPr lang="nl-NL"/>
          <a:t>3. Laat de timer lopen. </a:t>
        </a:r>
      </a:p>
    </p188:txBody>
  </p188:cm>
  <p188:cm id="{3840981E-3D71-4750-B6AB-DAC427212C5A}" authorId="{3438442B-2FF4-8574-6E0E-D252B89F48C7}" created="2023-08-29T16:03:18.69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9" creationId="{7358AB4C-BE05-8C89-95CD-F022C134773C}"/>
    </ac:deMkLst>
    <p188:txBody>
      <a:bodyPr/>
      <a:lstStyle/>
      <a:p>
        <a:r>
          <a:rPr lang="nl-NL"/>
          <a:t>4. Vraag aan de klas waarom ze welk antwoord hebben gekozen. </a:t>
        </a:r>
      </a:p>
    </p188:txBody>
  </p188:cm>
</p188:cmLst>
</file>

<file path=ppt/comments/modernComment_474_AB3B7E3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9B2F106-3251-4DF2-B2BD-DD87D5BA7CCD}" authorId="{3438442B-2FF4-8574-6E0E-D252B89F48C7}" created="2023-08-29T16:10:41.54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872802868" sldId="1140"/>
      <ac:spMk id="3" creationId="{6D9BB2F0-C7E0-78FE-953C-C7A3F58B24DB}"/>
      <ac:txMk cp="77">
        <ac:context len="78" hash="479745631"/>
      </ac:txMk>
    </ac:txMkLst>
    <p188:pos x="5994400" y="248708"/>
    <p188:txBody>
      <a:bodyPr/>
      <a:lstStyle/>
      <a:p>
        <a:r>
          <a:rPr lang="nl-NL"/>
          <a:t>Willekeurig voorbeeld voor de uitleg van de vraag. </a:t>
        </a:r>
      </a:p>
    </p188:txBody>
  </p188:cm>
</p188:cmLst>
</file>

<file path=ppt/comments/modernComment_476_A2E64B6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CDD9243-9A96-4BA0-9C33-BA3DC26BA2A3}" authorId="{3438442B-2FF4-8574-6E0E-D252B89F48C7}" created="2024-11-20T09:51:32.64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733001572" sldId="1142"/>
      <ac:grpSpMk id="6" creationId="{90E2E03C-432E-3A79-7604-773DF2D116C3}"/>
    </ac:deMkLst>
    <p188:txBody>
      <a:bodyPr/>
      <a:lstStyle/>
      <a:p>
        <a:r>
          <a:rPr lang="en-US"/>
          <a:t>Tip: op de laatste slide staan timers met andere snelheden.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EE4BC-014C-4871-AFA8-C22DE84F1784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4F000-3762-4801-84D8-44FD0F441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94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Helemaal mee oneens - Mee oneens - Neutraal - Mee eens - Helemaal mee eens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Zeer onwaarschijnlijk - Onwaarschijnlijk - Neutraal - Waarschijnlijk - Zeer waarschijnlijk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Helemaal niet tevreden - Niet tevreden - Neutraal - Tevreden - Helemaal tevreden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Zeer onbelangrijk - Onbelangrijk - Neutraal - Belangrijk - Zeer belangrijk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91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D9A59-0177-24EF-9377-F08DA4076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473FA-4D18-7B5B-12CB-973D036D8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6FC7-43BC-9F84-69D6-0E909511E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770D6-903E-2E52-4690-07DA0979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B571E-C22A-07F2-774A-FCB433E4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039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D8C9A-332C-5CF4-8B87-29AB28F6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DB935-BD5A-6E9D-AC1F-965935CA2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150AE-505F-9A0F-F4E7-D7C9282C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3E72B-4FB7-0C9A-E4B5-1C904BCB9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412C8-6BE0-CAC6-A79C-18A9CBFB8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41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12EA63-35A6-03B1-AD75-2B944A7F5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1300D-A844-6769-E878-0EC6C8979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75B10-F916-2A81-CF52-3F375242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C0306-5C87-767C-01FD-776A55554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84CC3-9286-8D1C-0EAB-D214BBF7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42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4873-5034-9116-67BB-4CB27923A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386BF-24AF-B7C8-7023-22867BDB3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497B2-8997-403B-A3EE-0FDE2A6E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25BDD-2B00-9C21-E933-D72D264A0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08C94-98D7-AF3C-C6FD-4FAAC309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765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9086-26C5-40FD-B37D-9FB2A2CF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A344F-25E4-B635-D896-709EA034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D3B7C-FEFE-7BA4-F854-10F66E6CA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5A0CD-AC49-AA52-405D-9931AAB8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913A5-E99A-99C4-6788-BD8AB889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00C90-B727-8712-9E0A-49B2B861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C99F8-63C9-F711-C70D-20556B737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5B1CE-6084-35B4-5078-8EE89C569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0E944-5947-6EDC-E5CC-6B696EB7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9B699-06F1-AA83-7AEC-98E6F4F1C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33F0A-18B8-7376-4FD4-B68766B80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2794-AA8B-2FB7-F70F-50FB601F0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1A7EA-107D-50BE-2B4D-7FA8284F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8E1D0-24C8-07EE-4FB8-E7161651F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F21B6-9852-B90B-993E-C79F013DC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863FCD-EF7B-279B-645C-55B680F1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701F4-1748-9A93-9D02-CBB3FF87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DCC9FA-C76B-105C-A2FC-AD45B412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E6B8D-0F0D-FDED-7E5B-946F21CE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79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A2BC0-B2E7-938F-C540-5512F254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8A27A-27AF-D002-6313-75A12AD3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F5027-6422-7788-0752-D2482F49A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892B2-13F1-2A0F-DAF7-36D205C6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5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8B20B4-E094-748E-8AFF-1B7B048D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9006AC-90D8-DA68-30E5-F5C9B1737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526BE-0C42-15D6-EF15-0BA8EEC0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682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3180-E5DB-6E7A-34BC-05F61CDF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699DE-A9E4-7130-0C6E-76F0FCCE6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BD180-9198-BA9D-06C3-F2DE36ED7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33221-864A-10B9-CD6B-9692A025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64FAC-2D03-5D2F-EE5B-695E06CE7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61151-9746-9CC5-6A69-9EF50489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62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E1E1-4841-0582-0258-1D660D060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42C28-1C17-C2FB-7BB8-8635EECC7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F960A-BF85-DBD5-9CD5-2BF2BA1C5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B9CEA-1D3D-053F-2C5D-6810E4FC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75362-B7D6-012E-4E8C-EDB69553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348EB-10D6-CD42-6C39-8A61A9EA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10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AB8F57-BD89-E8E9-684A-623F66A3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18E57-E088-C3A8-FD2A-B5424C81D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052E-DC93-090D-9514-AEF65084B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45426-6488-2D30-EC7E-F12402E07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35674-9989-868F-2EEE-3F5790025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74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6E_4845B3D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6C_1E5D5D8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6F_EB16DA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0_1977BFA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1_5EB1859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microsoft.com/office/2018/10/relationships/comments" Target="../comments/modernComment_474_AB3B7E3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2_99D0EF0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3_D9727AEE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6_A2E64B6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Uitleg</a:t>
            </a:r>
            <a:r>
              <a:rPr lang="en-US" dirty="0"/>
              <a:t> </a:t>
            </a:r>
            <a:r>
              <a:rPr lang="en-US" dirty="0" err="1"/>
              <a:t>Kwizpel</a:t>
            </a:r>
            <a:r>
              <a:rPr lang="en-US" dirty="0"/>
              <a:t> multiple-choice </a:t>
            </a:r>
            <a:r>
              <a:rPr lang="en-US" dirty="0" err="1"/>
              <a:t>vraag</a:t>
            </a:r>
            <a:r>
              <a:rPr lang="en-US" dirty="0"/>
              <a:t>: 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Lees de </a:t>
            </a:r>
            <a:r>
              <a:rPr lang="en-US" dirty="0" err="1"/>
              <a:t>vraag</a:t>
            </a:r>
            <a:r>
              <a:rPr lang="en-US" dirty="0"/>
              <a:t> </a:t>
            </a:r>
            <a:r>
              <a:rPr lang="en-US" dirty="0" err="1"/>
              <a:t>hardop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laat</a:t>
            </a:r>
            <a:r>
              <a:rPr lang="en-US" dirty="0"/>
              <a:t>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nadenken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dirty="0"/>
              <a:t>Leg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timer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 is,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gekozen</a:t>
            </a:r>
            <a:r>
              <a:rPr lang="en-US" dirty="0"/>
              <a:t> </a:t>
            </a:r>
            <a:r>
              <a:rPr lang="en-US" dirty="0" err="1"/>
              <a:t>kleur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houden</a:t>
            </a:r>
            <a:r>
              <a:rPr lang="en-US" dirty="0"/>
              <a:t>! </a:t>
            </a:r>
          </a:p>
          <a:p>
            <a:pPr marL="342900" indent="-342900">
              <a:buAutoNum type="arabicParenR"/>
            </a:pPr>
            <a:r>
              <a:rPr lang="en-US" dirty="0"/>
              <a:t>Laat de timer </a:t>
            </a:r>
            <a:r>
              <a:rPr lang="en-US" dirty="0" err="1"/>
              <a:t>lopen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…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kaarten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…</a:t>
            </a:r>
            <a:br>
              <a:rPr lang="en-US" dirty="0"/>
            </a:b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Vraag</a:t>
            </a:r>
            <a:r>
              <a:rPr lang="en-US" dirty="0"/>
              <a:t> aan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leerling</a:t>
            </a:r>
            <a:r>
              <a:rPr lang="en-US" dirty="0"/>
              <a:t>, </a:t>
            </a:r>
            <a:r>
              <a:rPr lang="en-US" dirty="0" err="1"/>
              <a:t>waarom</a:t>
            </a:r>
            <a:r>
              <a:rPr lang="en-US" dirty="0"/>
              <a:t> ze welk </a:t>
            </a:r>
            <a:r>
              <a:rPr lang="en-US" dirty="0" err="1"/>
              <a:t>antwoord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gekozen</a:t>
            </a:r>
            <a:r>
              <a:rPr lang="en-US" dirty="0"/>
              <a:t>. </a:t>
            </a:r>
          </a:p>
          <a:p>
            <a:pPr marL="342900" indent="-342900">
              <a:buAutoNum type="arabicParenR"/>
            </a:pPr>
            <a:r>
              <a:rPr lang="en-US" dirty="0"/>
              <a:t>Laat het </a:t>
            </a:r>
            <a:r>
              <a:rPr lang="en-US" dirty="0" err="1"/>
              <a:t>juiste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via de PP.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2757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254CA-CE9F-8E3B-053B-B27A9D4B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Timers</a:t>
            </a:r>
            <a:endParaRPr lang="nl-NL" dirty="0"/>
          </a:p>
        </p:txBody>
      </p:sp>
      <p:grpSp>
        <p:nvGrpSpPr>
          <p:cNvPr id="4" name="Clock">
            <a:extLst>
              <a:ext uri="{FF2B5EF4-FFF2-40B4-BE49-F238E27FC236}">
                <a16:creationId xmlns:a16="http://schemas.microsoft.com/office/drawing/2014/main" id="{A8D49E49-D9F9-9F14-8850-FFF26D2413BA}"/>
              </a:ext>
            </a:extLst>
          </p:cNvPr>
          <p:cNvGrpSpPr/>
          <p:nvPr/>
        </p:nvGrpSpPr>
        <p:grpSpPr>
          <a:xfrm>
            <a:off x="4541251" y="2604794"/>
            <a:ext cx="1290117" cy="1290117"/>
            <a:chOff x="4359729" y="1692729"/>
            <a:chExt cx="3472542" cy="347254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BA65BC-C366-268C-619A-428113AD9C9C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EA71185-3BE4-B65F-39DE-D8A0DB676AED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7" name="Right Arrow 5">
              <a:extLst>
                <a:ext uri="{FF2B5EF4-FFF2-40B4-BE49-F238E27FC236}">
                  <a16:creationId xmlns:a16="http://schemas.microsoft.com/office/drawing/2014/main" id="{547F45EA-0742-CFDE-647A-B791BB8328A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A2FF261-0678-8B40-3B70-8D563DCEA9E8}"/>
              </a:ext>
            </a:extLst>
          </p:cNvPr>
          <p:cNvSpPr txBox="1"/>
          <p:nvPr/>
        </p:nvSpPr>
        <p:spPr>
          <a:xfrm>
            <a:off x="4972949" y="20507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7C236F-5CB7-0195-6CB0-E2CA894819D0}"/>
              </a:ext>
            </a:extLst>
          </p:cNvPr>
          <p:cNvSpPr txBox="1"/>
          <p:nvPr/>
        </p:nvSpPr>
        <p:spPr>
          <a:xfrm>
            <a:off x="5658931" y="361400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33C239-F83A-3C5C-7350-9A88B7DBEBBC}"/>
              </a:ext>
            </a:extLst>
          </p:cNvPr>
          <p:cNvSpPr txBox="1"/>
          <p:nvPr/>
        </p:nvSpPr>
        <p:spPr>
          <a:xfrm>
            <a:off x="4163537" y="3690753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F642A8-CFDD-EE76-FE48-BA64C8D8A743}"/>
              </a:ext>
            </a:extLst>
          </p:cNvPr>
          <p:cNvSpPr txBox="1"/>
          <p:nvPr/>
        </p:nvSpPr>
        <p:spPr>
          <a:xfrm>
            <a:off x="4455991" y="4348763"/>
            <a:ext cx="137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 </a:t>
            </a:r>
            <a:r>
              <a:rPr lang="en-US" dirty="0" err="1"/>
              <a:t>seconden</a:t>
            </a:r>
            <a:endParaRPr lang="nl-NL" dirty="0"/>
          </a:p>
        </p:txBody>
      </p:sp>
      <p:grpSp>
        <p:nvGrpSpPr>
          <p:cNvPr id="12" name="Clock">
            <a:extLst>
              <a:ext uri="{FF2B5EF4-FFF2-40B4-BE49-F238E27FC236}">
                <a16:creationId xmlns:a16="http://schemas.microsoft.com/office/drawing/2014/main" id="{79F32F0D-3C71-9C7E-878A-54B3F7E9205C}"/>
              </a:ext>
            </a:extLst>
          </p:cNvPr>
          <p:cNvGrpSpPr/>
          <p:nvPr/>
        </p:nvGrpSpPr>
        <p:grpSpPr>
          <a:xfrm>
            <a:off x="1723479" y="2604794"/>
            <a:ext cx="1290117" cy="1290117"/>
            <a:chOff x="4359729" y="1692729"/>
            <a:chExt cx="3472542" cy="347254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6B5885-67CD-7C78-AEC3-9B651A8820C2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271D591-0648-D204-0C7C-4D58F37B2250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5" name="Right Arrow 5">
              <a:extLst>
                <a:ext uri="{FF2B5EF4-FFF2-40B4-BE49-F238E27FC236}">
                  <a16:creationId xmlns:a16="http://schemas.microsoft.com/office/drawing/2014/main" id="{FB2FEEF8-D4A1-B010-64EB-75CDCDE888F5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C3DDAB9-25BA-CE4E-F5C4-BCCCFC335CE5}"/>
              </a:ext>
            </a:extLst>
          </p:cNvPr>
          <p:cNvSpPr txBox="1"/>
          <p:nvPr/>
        </p:nvSpPr>
        <p:spPr>
          <a:xfrm>
            <a:off x="2155177" y="20507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D976D7-568E-2A7A-E905-A1CC26510FCD}"/>
              </a:ext>
            </a:extLst>
          </p:cNvPr>
          <p:cNvSpPr txBox="1"/>
          <p:nvPr/>
        </p:nvSpPr>
        <p:spPr>
          <a:xfrm>
            <a:off x="2065232" y="3894911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7D0314-0E78-5D43-F5DE-BE1549E9950C}"/>
              </a:ext>
            </a:extLst>
          </p:cNvPr>
          <p:cNvSpPr txBox="1"/>
          <p:nvPr/>
        </p:nvSpPr>
        <p:spPr>
          <a:xfrm>
            <a:off x="1638219" y="4348763"/>
            <a:ext cx="137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 </a:t>
            </a:r>
            <a:r>
              <a:rPr lang="en-US" dirty="0" err="1"/>
              <a:t>seconden</a:t>
            </a:r>
            <a:endParaRPr lang="nl-NL" dirty="0"/>
          </a:p>
        </p:txBody>
      </p:sp>
      <p:grpSp>
        <p:nvGrpSpPr>
          <p:cNvPr id="20" name="Clock">
            <a:extLst>
              <a:ext uri="{FF2B5EF4-FFF2-40B4-BE49-F238E27FC236}">
                <a16:creationId xmlns:a16="http://schemas.microsoft.com/office/drawing/2014/main" id="{69B60E78-2BEE-B5A8-434D-8E0CCAE444E0}"/>
              </a:ext>
            </a:extLst>
          </p:cNvPr>
          <p:cNvGrpSpPr/>
          <p:nvPr/>
        </p:nvGrpSpPr>
        <p:grpSpPr>
          <a:xfrm>
            <a:off x="7720969" y="2604226"/>
            <a:ext cx="1290117" cy="1290117"/>
            <a:chOff x="4359729" y="1692729"/>
            <a:chExt cx="3472542" cy="347254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482C9EA-DB1B-24BE-D0FB-2ACE1871B567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0624020-9B7F-6782-F45B-79EDC267E635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3" name="Right Arrow 5">
              <a:extLst>
                <a:ext uri="{FF2B5EF4-FFF2-40B4-BE49-F238E27FC236}">
                  <a16:creationId xmlns:a16="http://schemas.microsoft.com/office/drawing/2014/main" id="{F3487924-5DFC-3ADC-0E99-748B4A695E8D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991ECA35-21FC-EA8A-DB77-3C2986E8C69A}"/>
              </a:ext>
            </a:extLst>
          </p:cNvPr>
          <p:cNvSpPr txBox="1"/>
          <p:nvPr/>
        </p:nvSpPr>
        <p:spPr>
          <a:xfrm>
            <a:off x="8152667" y="2050228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D4D187F-28CE-3E0E-F0BB-FB8D190D63E5}"/>
              </a:ext>
            </a:extLst>
          </p:cNvPr>
          <p:cNvSpPr txBox="1"/>
          <p:nvPr/>
        </p:nvSpPr>
        <p:spPr>
          <a:xfrm>
            <a:off x="7990025" y="389043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30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9D1FE5-F02C-A1CE-8370-347175CFA45C}"/>
              </a:ext>
            </a:extLst>
          </p:cNvPr>
          <p:cNvSpPr txBox="1"/>
          <p:nvPr/>
        </p:nvSpPr>
        <p:spPr>
          <a:xfrm>
            <a:off x="6994167" y="2972285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45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00BE53-6ED1-89DF-9D4F-46155DD31DB4}"/>
              </a:ext>
            </a:extLst>
          </p:cNvPr>
          <p:cNvSpPr txBox="1"/>
          <p:nvPr/>
        </p:nvSpPr>
        <p:spPr>
          <a:xfrm>
            <a:off x="7739002" y="4348763"/>
            <a:ext cx="137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 </a:t>
            </a:r>
            <a:r>
              <a:rPr lang="en-US" dirty="0" err="1"/>
              <a:t>seconden</a:t>
            </a:r>
            <a:endParaRPr lang="nl-NL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24890-C5FF-1495-F158-6ED5E4ED9620}"/>
              </a:ext>
            </a:extLst>
          </p:cNvPr>
          <p:cNvSpPr txBox="1"/>
          <p:nvPr/>
        </p:nvSpPr>
        <p:spPr>
          <a:xfrm>
            <a:off x="9128078" y="300662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15</a:t>
            </a:r>
          </a:p>
        </p:txBody>
      </p:sp>
      <p:sp>
        <p:nvSpPr>
          <p:cNvPr id="3" name="Oval 3">
            <a:extLst>
              <a:ext uri="{FF2B5EF4-FFF2-40B4-BE49-F238E27FC236}">
                <a16:creationId xmlns:a16="http://schemas.microsoft.com/office/drawing/2014/main" id="{290AD8CC-DCE9-7FCE-931B-D82CC589D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1855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8" name="Oval 4">
            <a:extLst>
              <a:ext uri="{FF2B5EF4-FFF2-40B4-BE49-F238E27FC236}">
                <a16:creationId xmlns:a16="http://schemas.microsoft.com/office/drawing/2014/main" id="{AD4A0C82-E058-FB7A-B016-73212FFBC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1855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29" name="Oval 5">
            <a:extLst>
              <a:ext uri="{FF2B5EF4-FFF2-40B4-BE49-F238E27FC236}">
                <a16:creationId xmlns:a16="http://schemas.microsoft.com/office/drawing/2014/main" id="{21C5A70C-EDA5-E6C1-3FCB-861CCD1E8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1855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30" name="Oval 6">
            <a:extLst>
              <a:ext uri="{FF2B5EF4-FFF2-40B4-BE49-F238E27FC236}">
                <a16:creationId xmlns:a16="http://schemas.microsoft.com/office/drawing/2014/main" id="{6CA6B94E-03FE-A393-B196-E7B87E46F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1855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31" name="Oval 7">
            <a:extLst>
              <a:ext uri="{FF2B5EF4-FFF2-40B4-BE49-F238E27FC236}">
                <a16:creationId xmlns:a16="http://schemas.microsoft.com/office/drawing/2014/main" id="{727B013F-2EBA-AB83-A45A-95B74A73C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1855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32" name="Oval 8">
            <a:extLst>
              <a:ext uri="{FF2B5EF4-FFF2-40B4-BE49-F238E27FC236}">
                <a16:creationId xmlns:a16="http://schemas.microsoft.com/office/drawing/2014/main" id="{DA02F165-FC1C-A83A-16D4-997ECE065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456" y="260969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A2F53B7-20B8-F0B8-942B-51D69850DA0B}"/>
              </a:ext>
            </a:extLst>
          </p:cNvPr>
          <p:cNvSpPr txBox="1"/>
          <p:nvPr/>
        </p:nvSpPr>
        <p:spPr>
          <a:xfrm>
            <a:off x="9612281" y="3917716"/>
            <a:ext cx="2369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Afteltimer</a:t>
            </a:r>
            <a:r>
              <a:rPr lang="en-US" dirty="0"/>
              <a:t> 5 </a:t>
            </a:r>
            <a:r>
              <a:rPr lang="en-US" dirty="0" err="1"/>
              <a:t>seconden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670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2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500"/>
                            </p:stCondLst>
                            <p:childTnLst>
                              <p:par>
                                <p:cTn id="3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0"/>
                            </p:stCondLst>
                            <p:childTnLst>
                              <p:par>
                                <p:cTn id="3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3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0"/>
                            </p:stCondLst>
                            <p:childTnLst>
                              <p:par>
                                <p:cTn id="44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500"/>
                            </p:stCondLst>
                            <p:childTnLst>
                              <p:par>
                                <p:cTn id="48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1000"/>
                            </p:stCondLst>
                            <p:childTnLst>
                              <p:par>
                                <p:cTn id="5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1500"/>
                            </p:stCondLst>
                            <p:childTnLst>
                              <p:par>
                                <p:cTn id="5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2000"/>
                            </p:stCondLst>
                            <p:childTnLst>
                              <p:par>
                                <p:cTn id="6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  <p:bldP spid="17" grpId="0"/>
      <p:bldP spid="24" grpId="0"/>
      <p:bldP spid="25" grpId="0"/>
      <p:bldP spid="26" grpId="0"/>
      <p:bldP spid="28" grpId="0"/>
      <p:bldP spid="3" grpId="0" animBg="1"/>
      <p:bldP spid="1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C5443-7C73-7892-23C6-DF153462C73B}"/>
              </a:ext>
            </a:extLst>
          </p:cNvPr>
          <p:cNvSpPr txBox="1"/>
          <p:nvPr/>
        </p:nvSpPr>
        <p:spPr>
          <a:xfrm>
            <a:off x="1333991" y="2315836"/>
            <a:ext cx="2870200" cy="88364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5554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28239" y="2377470"/>
            <a:ext cx="2239546" cy="396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599" dirty="0"/>
              <a:t>1596</a:t>
            </a:r>
          </a:p>
          <a:p>
            <a:endParaRPr lang="nl-NL" sz="3599" dirty="0"/>
          </a:p>
          <a:p>
            <a:r>
              <a:rPr lang="nl-NL" sz="3599" dirty="0"/>
              <a:t>1602</a:t>
            </a:r>
          </a:p>
          <a:p>
            <a:endParaRPr lang="nl-NL" sz="3599" dirty="0"/>
          </a:p>
          <a:p>
            <a:r>
              <a:rPr lang="nl-NL" sz="3599" dirty="0"/>
              <a:t>1608	</a:t>
            </a:r>
          </a:p>
          <a:p>
            <a:endParaRPr lang="nl-NL" sz="3599" dirty="0"/>
          </a:p>
          <a:p>
            <a:r>
              <a:rPr lang="nl-NL" sz="3599" dirty="0"/>
              <a:t>1612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Wat is 38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maal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42?</a:t>
            </a:r>
            <a:endParaRPr lang="nl-NL" dirty="0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1702029" y="3429000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81433" y="545288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1760728" y="46233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Clock">
            <a:extLst>
              <a:ext uri="{FF2B5EF4-FFF2-40B4-BE49-F238E27FC236}">
                <a16:creationId xmlns:a16="http://schemas.microsoft.com/office/drawing/2014/main" id="{90E2E03C-432E-3A79-7604-773DF2D116C3}"/>
              </a:ext>
            </a:extLst>
          </p:cNvPr>
          <p:cNvGrpSpPr/>
          <p:nvPr/>
        </p:nvGrpSpPr>
        <p:grpSpPr>
          <a:xfrm>
            <a:off x="6011195" y="1955549"/>
            <a:ext cx="1290117" cy="1290117"/>
            <a:chOff x="4359729" y="1692729"/>
            <a:chExt cx="3472542" cy="347254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28FDD18-D38F-94B1-9945-EA0C0015F755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8A3666E-0C6F-6613-28F4-F750F4C43B41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8" name="Right Arrow 5">
              <a:extLst>
                <a:ext uri="{FF2B5EF4-FFF2-40B4-BE49-F238E27FC236}">
                  <a16:creationId xmlns:a16="http://schemas.microsoft.com/office/drawing/2014/main" id="{F2431FC1-9C6E-48EC-1041-FCEC95C469B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1A6B460-2FE3-5527-7ADF-9C19E4EDA57B}"/>
              </a:ext>
            </a:extLst>
          </p:cNvPr>
          <p:cNvSpPr txBox="1"/>
          <p:nvPr/>
        </p:nvSpPr>
        <p:spPr>
          <a:xfrm>
            <a:off x="6442893" y="1401551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8F0584-CA50-7E52-E4D6-25E1D5F3ED1A}"/>
              </a:ext>
            </a:extLst>
          </p:cNvPr>
          <p:cNvSpPr txBox="1"/>
          <p:nvPr/>
        </p:nvSpPr>
        <p:spPr>
          <a:xfrm>
            <a:off x="7128875" y="2964761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2ACEDE-33BE-EBD2-36C2-B00E3E7266AF}"/>
              </a:ext>
            </a:extLst>
          </p:cNvPr>
          <p:cNvSpPr txBox="1"/>
          <p:nvPr/>
        </p:nvSpPr>
        <p:spPr>
          <a:xfrm>
            <a:off x="5633481" y="3041508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50943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4" grpId="0" animBg="1"/>
      <p:bldP spid="14" grpId="0" animBg="1"/>
      <p:bldP spid="19" grpId="0"/>
      <p:bldP spid="20" grpId="0"/>
      <p:bldP spid="21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857AE-4876-827E-1E29-720F99D1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Wat is 38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keer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42?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BB2F0-C7E0-78FE-953C-C7A3F58B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Om 38 </a:t>
            </a:r>
            <a:r>
              <a:rPr lang="en-US" dirty="0" err="1"/>
              <a:t>keer</a:t>
            </a:r>
            <a:r>
              <a:rPr lang="en-US" dirty="0"/>
              <a:t> 42 </a:t>
            </a:r>
            <a:r>
              <a:rPr lang="en-US" dirty="0" err="1"/>
              <a:t>uit</a:t>
            </a:r>
            <a:r>
              <a:rPr lang="en-US" dirty="0"/>
              <a:t> te </a:t>
            </a:r>
            <a:r>
              <a:rPr lang="en-US" dirty="0" err="1"/>
              <a:t>rekenen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Doe </a:t>
            </a:r>
            <a:r>
              <a:rPr lang="en-US" dirty="0" err="1"/>
              <a:t>eerst</a:t>
            </a:r>
            <a:r>
              <a:rPr lang="en-US" dirty="0"/>
              <a:t> 40 * 40 = 1600</a:t>
            </a:r>
          </a:p>
          <a:p>
            <a:pPr lvl="1"/>
            <a:r>
              <a:rPr lang="en-US" dirty="0"/>
              <a:t>Tel </a:t>
            </a:r>
            <a:r>
              <a:rPr lang="en-US" dirty="0" err="1"/>
              <a:t>daar</a:t>
            </a:r>
            <a:r>
              <a:rPr lang="en-US" dirty="0"/>
              <a:t> 2 * 40 </a:t>
            </a:r>
            <a:r>
              <a:rPr lang="en-US" dirty="0" err="1"/>
              <a:t>bij</a:t>
            </a:r>
            <a:r>
              <a:rPr lang="en-US" dirty="0"/>
              <a:t> op = 1600 + 80 = 1680 (= 42 * 40)</a:t>
            </a:r>
          </a:p>
          <a:p>
            <a:pPr lvl="1"/>
            <a:r>
              <a:rPr lang="en-US" dirty="0"/>
              <a:t>Trek </a:t>
            </a:r>
            <a:r>
              <a:rPr lang="en-US" dirty="0" err="1"/>
              <a:t>daar</a:t>
            </a:r>
            <a:r>
              <a:rPr lang="en-US" dirty="0"/>
              <a:t> 2 * 42 </a:t>
            </a:r>
            <a:r>
              <a:rPr lang="en-US" dirty="0" err="1"/>
              <a:t>vanaf</a:t>
            </a:r>
            <a:r>
              <a:rPr lang="en-US" dirty="0"/>
              <a:t> = 1680 – 84 = 1596 ( = 38 * 42)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414339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Uitleg</a:t>
            </a:r>
            <a:r>
              <a:rPr lang="en-US" dirty="0"/>
              <a:t> </a:t>
            </a:r>
            <a:r>
              <a:rPr lang="en-US" dirty="0" err="1"/>
              <a:t>Kwizpel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/</a:t>
            </a:r>
            <a:r>
              <a:rPr lang="en-US" dirty="0" err="1"/>
              <a:t>fout</a:t>
            </a:r>
            <a:r>
              <a:rPr lang="en-US" dirty="0"/>
              <a:t> </a:t>
            </a:r>
            <a:r>
              <a:rPr lang="en-US" dirty="0" err="1"/>
              <a:t>vraag</a:t>
            </a:r>
            <a:r>
              <a:rPr lang="en-US" dirty="0"/>
              <a:t>: 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Lees de </a:t>
            </a:r>
            <a:r>
              <a:rPr lang="en-US" dirty="0" err="1"/>
              <a:t>vraag</a:t>
            </a:r>
            <a:r>
              <a:rPr lang="en-US" dirty="0"/>
              <a:t> </a:t>
            </a:r>
            <a:r>
              <a:rPr lang="en-US" dirty="0" err="1"/>
              <a:t>hardop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laat</a:t>
            </a:r>
            <a:r>
              <a:rPr lang="en-US" dirty="0"/>
              <a:t>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nadenken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dirty="0"/>
              <a:t>Leg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timer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 is,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gekozen</a:t>
            </a:r>
            <a:r>
              <a:rPr lang="en-US" dirty="0"/>
              <a:t> </a:t>
            </a:r>
            <a:r>
              <a:rPr lang="en-US" dirty="0" err="1"/>
              <a:t>kleur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houden</a:t>
            </a:r>
            <a:r>
              <a:rPr lang="en-US" dirty="0"/>
              <a:t>! </a:t>
            </a:r>
          </a:p>
          <a:p>
            <a:pPr marL="342900" indent="-342900">
              <a:buAutoNum type="arabicParenR"/>
            </a:pPr>
            <a:r>
              <a:rPr lang="en-US" dirty="0"/>
              <a:t>Laat de timer </a:t>
            </a:r>
            <a:r>
              <a:rPr lang="en-US" dirty="0" err="1"/>
              <a:t>lopen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…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kaarten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…</a:t>
            </a:r>
            <a:br>
              <a:rPr lang="en-US" dirty="0"/>
            </a:b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Vraag</a:t>
            </a:r>
            <a:r>
              <a:rPr lang="en-US" dirty="0"/>
              <a:t> aan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leerling</a:t>
            </a:r>
            <a:r>
              <a:rPr lang="en-US" dirty="0"/>
              <a:t>, </a:t>
            </a:r>
            <a:r>
              <a:rPr lang="en-US" dirty="0" err="1"/>
              <a:t>waarom</a:t>
            </a:r>
            <a:r>
              <a:rPr lang="en-US" dirty="0"/>
              <a:t> ze welk </a:t>
            </a:r>
            <a:r>
              <a:rPr lang="en-US" dirty="0" err="1"/>
              <a:t>antwoord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gekozen</a:t>
            </a:r>
            <a:r>
              <a:rPr lang="en-US" dirty="0"/>
              <a:t>. </a:t>
            </a:r>
          </a:p>
          <a:p>
            <a:pPr marL="342900" indent="-342900">
              <a:buAutoNum type="arabicParenR"/>
            </a:pPr>
            <a:r>
              <a:rPr lang="en-US" dirty="0"/>
              <a:t>Laat het </a:t>
            </a:r>
            <a:r>
              <a:rPr lang="en-US" dirty="0" err="1"/>
              <a:t>juiste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via de PP.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24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5554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28239" y="2377470"/>
            <a:ext cx="7036642" cy="17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599" dirty="0"/>
              <a:t>Waar</a:t>
            </a:r>
          </a:p>
          <a:p>
            <a:endParaRPr lang="nl-NL" sz="3599" dirty="0"/>
          </a:p>
          <a:p>
            <a:r>
              <a:rPr lang="nl-NL" sz="3599" dirty="0"/>
              <a:t>Onwaar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Op de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maan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is er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meer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zwaartekracht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dan op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aarde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.</a:t>
            </a:r>
            <a:endParaRPr lang="nl-NL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42679" y="3268111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5CB52-4C54-76B9-2CA1-AE656F4206C8}"/>
              </a:ext>
            </a:extLst>
          </p:cNvPr>
          <p:cNvSpPr txBox="1"/>
          <p:nvPr/>
        </p:nvSpPr>
        <p:spPr>
          <a:xfrm>
            <a:off x="1483078" y="3234087"/>
            <a:ext cx="3138618" cy="96595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grpSp>
        <p:nvGrpSpPr>
          <p:cNvPr id="18" name="Clock">
            <a:extLst>
              <a:ext uri="{FF2B5EF4-FFF2-40B4-BE49-F238E27FC236}">
                <a16:creationId xmlns:a16="http://schemas.microsoft.com/office/drawing/2014/main" id="{CD00EE65-B181-EBE3-3608-EBD237CC3CBF}"/>
              </a:ext>
            </a:extLst>
          </p:cNvPr>
          <p:cNvGrpSpPr/>
          <p:nvPr/>
        </p:nvGrpSpPr>
        <p:grpSpPr>
          <a:xfrm>
            <a:off x="6370182" y="1977994"/>
            <a:ext cx="1290117" cy="1290117"/>
            <a:chOff x="4359729" y="1692729"/>
            <a:chExt cx="3472542" cy="3472542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CDEA03D-276C-67B9-601E-B8299A158062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2C968CB-7364-1AA9-32B0-3F018BEDB4B8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1" name="Right Arrow 5">
              <a:extLst>
                <a:ext uri="{FF2B5EF4-FFF2-40B4-BE49-F238E27FC236}">
                  <a16:creationId xmlns:a16="http://schemas.microsoft.com/office/drawing/2014/main" id="{E2AE0F08-2190-734A-E5B9-80356E8DE25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E6C93F3-E478-FA27-BA52-1CB54A0D29CC}"/>
              </a:ext>
            </a:extLst>
          </p:cNvPr>
          <p:cNvSpPr txBox="1"/>
          <p:nvPr/>
        </p:nvSpPr>
        <p:spPr>
          <a:xfrm>
            <a:off x="6801880" y="14239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484AE6-1DA7-E2D0-D010-69B12ED3039A}"/>
              </a:ext>
            </a:extLst>
          </p:cNvPr>
          <p:cNvSpPr txBox="1"/>
          <p:nvPr/>
        </p:nvSpPr>
        <p:spPr>
          <a:xfrm>
            <a:off x="6801880" y="325405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8869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" grpId="0" animBg="1"/>
      <p:bldP spid="22" grpId="0"/>
      <p:bldP spid="23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857AE-4876-827E-1E29-720F99D1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Op de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maan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is er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meer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zwaartekracht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 dan op </a:t>
            </a:r>
            <a:r>
              <a:rPr lang="en-US" dirty="0" err="1">
                <a:solidFill>
                  <a:srgbClr val="1D254F"/>
                </a:solidFill>
                <a:latin typeface="Nunito" pitchFamily="2" charset="0"/>
              </a:rPr>
              <a:t>aarde</a:t>
            </a:r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.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BB2F0-C7E0-78FE-953C-C7A3F58B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Fout</a:t>
            </a:r>
            <a:r>
              <a:rPr lang="en-US" dirty="0"/>
              <a:t>: de </a:t>
            </a:r>
            <a:r>
              <a:rPr lang="en-US" dirty="0" err="1"/>
              <a:t>zwaartekracht</a:t>
            </a:r>
            <a:r>
              <a:rPr lang="en-US" dirty="0"/>
              <a:t> op de </a:t>
            </a:r>
            <a:r>
              <a:rPr lang="en-US" dirty="0" err="1"/>
              <a:t>maan</a:t>
            </a:r>
            <a:r>
              <a:rPr lang="en-US" dirty="0"/>
              <a:t> is lager dan de </a:t>
            </a:r>
            <a:r>
              <a:rPr lang="en-US" dirty="0" err="1"/>
              <a:t>zwaartekracht</a:t>
            </a:r>
            <a:r>
              <a:rPr lang="en-US" dirty="0"/>
              <a:t> op de </a:t>
            </a:r>
            <a:r>
              <a:rPr lang="en-US" dirty="0" err="1"/>
              <a:t>aarde</a:t>
            </a:r>
            <a:r>
              <a:rPr lang="en-US" dirty="0"/>
              <a:t>. </a:t>
            </a: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264614-DC3B-2F57-D06D-FE89AE4732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281" y="2992299"/>
            <a:ext cx="3711437" cy="211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80286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Uitleg</a:t>
            </a:r>
            <a:r>
              <a:rPr lang="en-US" dirty="0"/>
              <a:t> </a:t>
            </a:r>
            <a:r>
              <a:rPr lang="en-US" dirty="0" err="1"/>
              <a:t>Kwizpel</a:t>
            </a:r>
            <a:r>
              <a:rPr lang="en-US" dirty="0"/>
              <a:t> </a:t>
            </a:r>
            <a:r>
              <a:rPr lang="en-US" dirty="0" err="1"/>
              <a:t>schaalvraag</a:t>
            </a:r>
            <a:r>
              <a:rPr lang="en-US" dirty="0"/>
              <a:t>: 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180806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Lees de </a:t>
            </a:r>
            <a:r>
              <a:rPr lang="en-US" dirty="0" err="1"/>
              <a:t>vraag</a:t>
            </a:r>
            <a:r>
              <a:rPr lang="en-US" dirty="0"/>
              <a:t> </a:t>
            </a:r>
            <a:r>
              <a:rPr lang="en-US" dirty="0" err="1"/>
              <a:t>hardop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laat</a:t>
            </a:r>
            <a:r>
              <a:rPr lang="en-US" dirty="0"/>
              <a:t>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nadenken</a:t>
            </a:r>
            <a:r>
              <a:rPr lang="en-US" dirty="0"/>
              <a:t> over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mening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dirty="0"/>
              <a:t>Leg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timer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 is,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kleur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 moet </a:t>
            </a:r>
            <a:r>
              <a:rPr lang="en-US" dirty="0" err="1"/>
              <a:t>houden</a:t>
            </a:r>
            <a:r>
              <a:rPr lang="en-US" dirty="0"/>
              <a:t> die </a:t>
            </a:r>
            <a:r>
              <a:rPr lang="en-US" dirty="0" err="1"/>
              <a:t>overeenkomt</a:t>
            </a:r>
            <a:r>
              <a:rPr lang="en-US" dirty="0"/>
              <a:t> met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mening</a:t>
            </a:r>
            <a:r>
              <a:rPr lang="en-US" dirty="0"/>
              <a:t>. </a:t>
            </a:r>
          </a:p>
          <a:p>
            <a:pPr marL="342900" indent="-342900">
              <a:buAutoNum type="arabicParenR"/>
            </a:pPr>
            <a:r>
              <a:rPr lang="en-US" dirty="0"/>
              <a:t>Laat de timer </a:t>
            </a:r>
            <a:r>
              <a:rPr lang="en-US" dirty="0" err="1"/>
              <a:t>lopen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… de </a:t>
            </a:r>
            <a:r>
              <a:rPr lang="en-US" dirty="0" err="1"/>
              <a:t>klas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kaarten</a:t>
            </a:r>
            <a:r>
              <a:rPr lang="en-US" dirty="0"/>
              <a:t> </a:t>
            </a:r>
            <a:r>
              <a:rPr lang="en-US" dirty="0" err="1"/>
              <a:t>omhoog</a:t>
            </a:r>
            <a:r>
              <a:rPr lang="en-US" dirty="0"/>
              <a:t>…</a:t>
            </a:r>
            <a:br>
              <a:rPr lang="en-US" dirty="0"/>
            </a:b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Vraag</a:t>
            </a:r>
            <a:r>
              <a:rPr lang="en-US" dirty="0"/>
              <a:t> aan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leerling</a:t>
            </a:r>
            <a:r>
              <a:rPr lang="en-US" dirty="0"/>
              <a:t>, </a:t>
            </a:r>
            <a:r>
              <a:rPr lang="en-US" dirty="0" err="1"/>
              <a:t>waarom</a:t>
            </a:r>
            <a:r>
              <a:rPr lang="en-US" dirty="0"/>
              <a:t> ze welk </a:t>
            </a:r>
            <a:r>
              <a:rPr lang="en-US" dirty="0" err="1"/>
              <a:t>antwoord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gekozen</a:t>
            </a:r>
            <a:r>
              <a:rPr lang="en-US" dirty="0"/>
              <a:t>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0672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1</a:t>
            </a:r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77636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/>
              <a:t>Stelling: Snoep moet verboden worden op school. </a:t>
            </a:r>
            <a:endParaRPr lang="nl-NL" dirty="0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7123612" y="2630319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318679" y="2626953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9772571" y="253716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3597012" y="26669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900AA7-7B8A-76D6-3C62-6339E98B2C0F}"/>
              </a:ext>
            </a:extLst>
          </p:cNvPr>
          <p:cNvSpPr txBox="1"/>
          <p:nvPr/>
        </p:nvSpPr>
        <p:spPr>
          <a:xfrm>
            <a:off x="0" y="363394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Helemaal mee oneens</a:t>
            </a:r>
            <a:endParaRPr lang="nl-NL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802F8A-B50D-FC33-05D6-8DEB815BCDC0}"/>
              </a:ext>
            </a:extLst>
          </p:cNvPr>
          <p:cNvSpPr txBox="1"/>
          <p:nvPr/>
        </p:nvSpPr>
        <p:spPr>
          <a:xfrm>
            <a:off x="2436616" y="3616461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Mee oneens</a:t>
            </a:r>
            <a:endParaRPr lang="nl-NL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82EEC1-B1C7-B035-1BD4-5814D8A7C599}"/>
              </a:ext>
            </a:extLst>
          </p:cNvPr>
          <p:cNvSpPr txBox="1"/>
          <p:nvPr/>
        </p:nvSpPr>
        <p:spPr>
          <a:xfrm>
            <a:off x="8702070" y="363199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Helemaal mee eens</a:t>
            </a:r>
            <a:endParaRPr lang="nl-NL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669E0D-704A-A8F9-2EAB-6AEBA1A24C16}"/>
              </a:ext>
            </a:extLst>
          </p:cNvPr>
          <p:cNvSpPr txBox="1"/>
          <p:nvPr/>
        </p:nvSpPr>
        <p:spPr>
          <a:xfrm>
            <a:off x="6104593" y="3623145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Mee eens</a:t>
            </a:r>
            <a:endParaRPr lang="nl-NL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0999EB-2F3E-342A-E13C-CD77719DD0B7}"/>
              </a:ext>
            </a:extLst>
          </p:cNvPr>
          <p:cNvSpPr txBox="1"/>
          <p:nvPr/>
        </p:nvSpPr>
        <p:spPr>
          <a:xfrm>
            <a:off x="4270605" y="3573650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Neutraal</a:t>
            </a:r>
            <a:endParaRPr lang="nl-NL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59A4E5-00EA-582F-6ADC-58B900F1EDA2}"/>
              </a:ext>
            </a:extLst>
          </p:cNvPr>
          <p:cNvSpPr txBox="1"/>
          <p:nvPr/>
        </p:nvSpPr>
        <p:spPr>
          <a:xfrm>
            <a:off x="4266521" y="273624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Hand omlaag</a:t>
            </a:r>
            <a:endParaRPr lang="nl-NL" sz="2400" dirty="0"/>
          </a:p>
        </p:txBody>
      </p:sp>
      <p:grpSp>
        <p:nvGrpSpPr>
          <p:cNvPr id="4" name="Clock">
            <a:extLst>
              <a:ext uri="{FF2B5EF4-FFF2-40B4-BE49-F238E27FC236}">
                <a16:creationId xmlns:a16="http://schemas.microsoft.com/office/drawing/2014/main" id="{CC359BAB-3F12-3182-1475-F1CAA8DD0A15}"/>
              </a:ext>
            </a:extLst>
          </p:cNvPr>
          <p:cNvGrpSpPr/>
          <p:nvPr/>
        </p:nvGrpSpPr>
        <p:grpSpPr>
          <a:xfrm>
            <a:off x="2814156" y="4910234"/>
            <a:ext cx="1290117" cy="1290117"/>
            <a:chOff x="4359729" y="1692729"/>
            <a:chExt cx="3472542" cy="347254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95322E-C2F3-3333-614B-4060EF2DB8E0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82C2A18-ABB0-9BCF-FF87-00C343431CDB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2" name="Right Arrow 5">
              <a:extLst>
                <a:ext uri="{FF2B5EF4-FFF2-40B4-BE49-F238E27FC236}">
                  <a16:creationId xmlns:a16="http://schemas.microsoft.com/office/drawing/2014/main" id="{DAA376DB-BF11-EC64-ACE3-13B804E27F44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945F331-209E-E574-E360-A28ABF522528}"/>
              </a:ext>
            </a:extLst>
          </p:cNvPr>
          <p:cNvSpPr txBox="1"/>
          <p:nvPr/>
        </p:nvSpPr>
        <p:spPr>
          <a:xfrm>
            <a:off x="3245854" y="435623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5ABC08-408F-FA34-5491-E51CE71FC5E4}"/>
              </a:ext>
            </a:extLst>
          </p:cNvPr>
          <p:cNvSpPr txBox="1"/>
          <p:nvPr/>
        </p:nvSpPr>
        <p:spPr>
          <a:xfrm>
            <a:off x="3083212" y="619644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30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E8BD041-FD70-758C-0DA1-F98788EEED75}"/>
              </a:ext>
            </a:extLst>
          </p:cNvPr>
          <p:cNvSpPr txBox="1"/>
          <p:nvPr/>
        </p:nvSpPr>
        <p:spPr>
          <a:xfrm>
            <a:off x="2087354" y="5278293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45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FC976B-C6CC-1B14-33AC-0ABF2971FAEA}"/>
              </a:ext>
            </a:extLst>
          </p:cNvPr>
          <p:cNvSpPr txBox="1"/>
          <p:nvPr/>
        </p:nvSpPr>
        <p:spPr>
          <a:xfrm>
            <a:off x="4221265" y="531263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64815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000"/>
                            </p:stCondLst>
                            <p:childTnLst>
                              <p:par>
                                <p:cTn id="2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3" grpId="0"/>
      <p:bldP spid="24" grpId="0"/>
      <p:bldP spid="25" grpId="0"/>
      <p:bldP spid="26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97388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97388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97388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97388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97388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C5443-7C73-7892-23C6-DF153462C73B}"/>
              </a:ext>
            </a:extLst>
          </p:cNvPr>
          <p:cNvSpPr txBox="1"/>
          <p:nvPr/>
        </p:nvSpPr>
        <p:spPr>
          <a:xfrm>
            <a:off x="1333991" y="2357589"/>
            <a:ext cx="3903597" cy="80013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344" y="1788535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59554" y="2377470"/>
            <a:ext cx="2719710" cy="39085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3550" dirty="0">
                <a:cs typeface="Calibri"/>
              </a:rPr>
              <a:t>Antwoord 1</a:t>
            </a:r>
          </a:p>
          <a:p>
            <a:endParaRPr lang="nl-NL" sz="3599" dirty="0"/>
          </a:p>
          <a:p>
            <a:r>
              <a:rPr lang="nl-NL" sz="3500" dirty="0">
                <a:cs typeface="Calibri"/>
              </a:rPr>
              <a:t>Antwoord 2</a:t>
            </a:r>
          </a:p>
          <a:p>
            <a:endParaRPr lang="nl-NL" sz="3550" dirty="0">
              <a:cs typeface="Calibri"/>
            </a:endParaRPr>
          </a:p>
          <a:p>
            <a:r>
              <a:rPr lang="nl-NL" sz="3500" dirty="0"/>
              <a:t>Antwoord 3</a:t>
            </a:r>
            <a:endParaRPr lang="nl-NL" sz="3550" dirty="0"/>
          </a:p>
          <a:p>
            <a:endParaRPr lang="nl-NL" sz="3599" dirty="0"/>
          </a:p>
          <a:p>
            <a:r>
              <a:rPr lang="nl-NL" sz="3500" dirty="0"/>
              <a:t>Antwoord 4</a:t>
            </a:r>
            <a:endParaRPr lang="nl-NL" sz="3500" dirty="0"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/>
              </a:rPr>
              <a:t>Lege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vraag</a:t>
            </a:r>
            <a:r>
              <a:rPr lang="en-US" dirty="0">
                <a:solidFill>
                  <a:srgbClr val="1D254F"/>
                </a:solidFill>
                <a:latin typeface="Nunito"/>
              </a:rPr>
              <a:t>: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maak</a:t>
            </a:r>
            <a:r>
              <a:rPr lang="en-US" dirty="0">
                <a:solidFill>
                  <a:srgbClr val="1D254F"/>
                </a:solidFill>
                <a:latin typeface="Nunito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hier</a:t>
            </a:r>
            <a:r>
              <a:rPr lang="en-US" dirty="0">
                <a:solidFill>
                  <a:srgbClr val="1D254F"/>
                </a:solidFill>
                <a:latin typeface="Nunito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zelf</a:t>
            </a:r>
            <a:r>
              <a:rPr lang="en-US" dirty="0">
                <a:solidFill>
                  <a:srgbClr val="1D254F"/>
                </a:solidFill>
                <a:latin typeface="Nunito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een</a:t>
            </a:r>
            <a:r>
              <a:rPr lang="en-US" dirty="0">
                <a:solidFill>
                  <a:srgbClr val="1D254F"/>
                </a:solidFill>
                <a:latin typeface="Nunito"/>
              </a:rPr>
              <a:t> </a:t>
            </a:r>
            <a:r>
              <a:rPr lang="en-US" dirty="0" err="1">
                <a:solidFill>
                  <a:srgbClr val="1D254F"/>
                </a:solidFill>
                <a:latin typeface="Nunito"/>
              </a:rPr>
              <a:t>vraag</a:t>
            </a:r>
            <a:endParaRPr lang="en-US" dirty="0" err="1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1702029" y="3429000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81433" y="545288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1760728" y="46233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Clock">
            <a:extLst>
              <a:ext uri="{FF2B5EF4-FFF2-40B4-BE49-F238E27FC236}">
                <a16:creationId xmlns:a16="http://schemas.microsoft.com/office/drawing/2014/main" id="{90E2E03C-432E-3A79-7604-773DF2D116C3}"/>
              </a:ext>
            </a:extLst>
          </p:cNvPr>
          <p:cNvGrpSpPr/>
          <p:nvPr/>
        </p:nvGrpSpPr>
        <p:grpSpPr>
          <a:xfrm>
            <a:off x="8599907" y="4105850"/>
            <a:ext cx="1290117" cy="1290117"/>
            <a:chOff x="4359729" y="1692729"/>
            <a:chExt cx="3472542" cy="347254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28FDD18-D38F-94B1-9945-EA0C0015F755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8A3666E-0C6F-6613-28F4-F750F4C43B41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8" name="Right Arrow 5">
              <a:extLst>
                <a:ext uri="{FF2B5EF4-FFF2-40B4-BE49-F238E27FC236}">
                  <a16:creationId xmlns:a16="http://schemas.microsoft.com/office/drawing/2014/main" id="{F2431FC1-9C6E-48EC-1041-FCEC95C469B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1A6B460-2FE3-5527-7ADF-9C19E4EDA57B}"/>
              </a:ext>
            </a:extLst>
          </p:cNvPr>
          <p:cNvSpPr txBox="1"/>
          <p:nvPr/>
        </p:nvSpPr>
        <p:spPr>
          <a:xfrm>
            <a:off x="9031605" y="3551852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8F0584-CA50-7E52-E4D6-25E1D5F3ED1A}"/>
              </a:ext>
            </a:extLst>
          </p:cNvPr>
          <p:cNvSpPr txBox="1"/>
          <p:nvPr/>
        </p:nvSpPr>
        <p:spPr>
          <a:xfrm>
            <a:off x="9707149" y="5104624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2ACEDE-33BE-EBD2-36C2-B00E3E7266AF}"/>
              </a:ext>
            </a:extLst>
          </p:cNvPr>
          <p:cNvSpPr txBox="1"/>
          <p:nvPr/>
        </p:nvSpPr>
        <p:spPr>
          <a:xfrm>
            <a:off x="8222193" y="5191809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73300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4" grpId="0" animBg="1"/>
      <p:bldP spid="14" grpId="0" animBg="1"/>
      <p:bldP spid="19" grpId="0"/>
      <p:bldP spid="20" grpId="0"/>
      <p:bldP spid="21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Widescreen</PresentationFormat>
  <Paragraphs>100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Uitleg Kwizpel multiple-choice vraag: </vt:lpstr>
      <vt:lpstr>Wat is 38 maal 42?</vt:lpstr>
      <vt:lpstr>Wat is 38 keer 42?</vt:lpstr>
      <vt:lpstr>Uitleg Kwizpel goed/fout vraag: </vt:lpstr>
      <vt:lpstr>Op de maan is er meer zwaartekracht dan op aarde.</vt:lpstr>
      <vt:lpstr>Op de maan is er meer zwaartekracht dan op aarde.</vt:lpstr>
      <vt:lpstr>Uitleg Kwizpel schaalvraag: </vt:lpstr>
      <vt:lpstr>Stelling: Snoep moet verboden worden op school. </vt:lpstr>
      <vt:lpstr>Lege vraag: maak hier zelf een vraag</vt:lpstr>
      <vt:lpstr>Timers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Uitleg Kwizpel multiple-choice vraag: </dc:title>
  <dc:creator>Bruin, T.A. de (Thomas)</dc:creator>
  <cp:lastModifiedBy>Bruin, T.A. de (Thomas)</cp:lastModifiedBy>
  <cp:revision>17</cp:revision>
  <dcterms:created xsi:type="dcterms:W3CDTF">2023-09-29T13:26:17Z</dcterms:created>
  <dcterms:modified xsi:type="dcterms:W3CDTF">2024-11-20T09:52:07Z</dcterms:modified>
</cp:coreProperties>
</file>