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46E_4845B3D3.xml" ContentType="application/vnd.ms-powerpoint.comments+xml"/>
  <Override PartName="/ppt/notesSlides/notesSlide2.xml" ContentType="application/vnd.openxmlformats-officedocument.presentationml.notesSlide+xml"/>
  <Override PartName="/ppt/comments/modernComment_46C_1E5D5D83.xml" ContentType="application/vnd.ms-powerpoint.comments+xml"/>
  <Override PartName="/ppt/comments/modernComment_46F_EB16DA25.xml" ContentType="application/vnd.ms-powerpoint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476_A255533C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1134" r:id="rId2"/>
    <p:sldId id="1132" r:id="rId3"/>
    <p:sldId id="1135" r:id="rId4"/>
    <p:sldId id="1136" r:id="rId5"/>
    <p:sldId id="1137" r:id="rId6"/>
    <p:sldId id="1140" r:id="rId7"/>
    <p:sldId id="1138" r:id="rId8"/>
    <p:sldId id="1139" r:id="rId9"/>
    <p:sldId id="1142" r:id="rId10"/>
    <p:sldId id="114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38442B-2FF4-8574-6E0E-D252B89F48C7}" name="Bruin, T.A. de (Thomas)" initials="BTd(" userId="S::t.a.debruin@uu.nl::a4ef806b-e244-4446-ad90-7bbbf227af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99484D-1889-D018-545B-3C677401EAC3}" v="80" dt="2024-11-20T09:55:44.8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modernComment_46C_1E5D5D8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0F786D-3AE9-4B3F-B6B9-FE0FF666817D}" authorId="{3438442B-2FF4-8574-6E0E-D252B89F48C7}" created="2023-08-29T15:55:40.430">
    <pc:sldMkLst xmlns:pc="http://schemas.microsoft.com/office/powerpoint/2013/main/command">
      <pc:docMk/>
      <pc:sldMk cId="509435267" sldId="1132"/>
    </pc:sldMkLst>
    <p188:txBody>
      <a:bodyPr/>
      <a:lstStyle/>
      <a:p>
        <a:r>
          <a:rPr lang="nl-NL"/>
          <a:t>1. Read the question out loud and let the class think. </a:t>
        </a:r>
      </a:p>
    </p188:txBody>
  </p188:cm>
  <p188:cm id="{EEB6682B-4C5C-4351-A644-E51F4640AABD}" authorId="{3438442B-2FF4-8574-6E0E-D252B89F48C7}" created="2023-08-29T15:56:32.00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14" creationId="{8BD31103-6EA8-575F-6321-75974D6CBF74}"/>
    </ac:deMkLst>
    <p188:txBody>
      <a:bodyPr/>
      <a:lstStyle/>
      <a:p>
        <a:r>
          <a:rPr lang="nl-NL"/>
          <a:t>2. Explain that the class should hold up their card when the timer runs out. </a:t>
        </a:r>
      </a:p>
    </p188:txBody>
  </p188:cm>
  <p188:cm id="{1E7F65B0-C757-4BB0-9B3D-804230008AAA}" authorId="{3438442B-2FF4-8574-6E0E-D252B89F48C7}" created="2023-08-29T16:02:07.57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14" creationId="{8BD31103-6EA8-575F-6321-75974D6CBF74}"/>
    </ac:deMkLst>
    <p188:txBody>
      <a:bodyPr/>
      <a:lstStyle/>
      <a:p>
        <a:r>
          <a:rPr lang="nl-NL"/>
          <a:t>3. Let the timer run. </a:t>
        </a:r>
      </a:p>
    </p188:txBody>
  </p188:cm>
  <p188:cm id="{3840981E-3D71-4750-B6AB-DAC427212C5A}" authorId="{3438442B-2FF4-8574-6E0E-D252B89F48C7}" created="2023-08-29T16:03:18.69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9" creationId="{7358AB4C-BE05-8C89-95CD-F022C134773C}"/>
    </ac:deMkLst>
    <p188:txBody>
      <a:bodyPr/>
      <a:lstStyle/>
      <a:p>
        <a:r>
          <a:rPr lang="nl-NL"/>
          <a:t>4. Optional: pick a student and ask about the motivation for this answer.  </a:t>
        </a:r>
      </a:p>
    </p188:txBody>
  </p188:cm>
  <p188:cm id="{8AA6F436-DFED-41E1-8560-34730057AF76}" authorId="{3438442B-2FF4-8574-6E0E-D252B89F48C7}" created="2023-08-29T16:03:34.97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spMk id="4" creationId="{6D9C5443-7C73-7892-23C6-DF153462C73B}"/>
    </ac:deMkLst>
    <p188:txBody>
      <a:bodyPr/>
      <a:lstStyle/>
      <a:p>
        <a:r>
          <a:rPr lang="nl-NL"/>
          <a:t>5. Show the right answer. </a:t>
        </a:r>
      </a:p>
    </p188:txBody>
  </p188:cm>
  <p188:cm id="{E990BAD5-5DC8-44C1-9890-C6E4B98182D1}" authorId="{3438442B-2FF4-8574-6E0E-D252B89F48C7}" created="2023-11-20T15:12:20.20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509435267" sldId="1132"/>
      <ac:grpSpMk id="6" creationId="{90E2E03C-432E-3A79-7604-773DF2D116C3}"/>
    </ac:deMkLst>
    <p188:txBody>
      <a:bodyPr/>
      <a:lstStyle/>
      <a:p>
        <a:r>
          <a:rPr lang="nl-NL"/>
          <a:t>1b. Optional: add an additional timer that shows when the students should have their answers ready. </a:t>
        </a:r>
      </a:p>
    </p188:txBody>
  </p188:cm>
</p188:cmLst>
</file>

<file path=ppt/comments/modernComment_46E_4845B3D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0DE0B0-8651-4510-A27C-9E4BC9D1F2FC}" authorId="{3438442B-2FF4-8574-6E0E-D252B89F48C7}" created="2023-09-27T10:07:47.944">
    <pc:sldMkLst xmlns:pc="http://schemas.microsoft.com/office/powerpoint/2013/main/command">
      <pc:docMk/>
      <pc:sldMk cId="1212527571" sldId="1134"/>
    </pc:sldMkLst>
    <p188:txBody>
      <a:bodyPr/>
      <a:lstStyle/>
      <a:p>
        <a:r>
          <a:rPr lang="nl-NL"/>
          <a:t>Reading aloud ensures that it is clear when everyone has understood the question.</a:t>
        </a:r>
      </a:p>
    </p188:txBody>
  </p188:cm>
</p188:cmLst>
</file>

<file path=ppt/comments/modernComment_46F_EB16DA2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7679ADA-5B27-4630-A838-5A119367DD6C}" authorId="{3438442B-2FF4-8574-6E0E-D252B89F48C7}" created="2023-08-29T16:10:41.54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944143397" sldId="1135"/>
      <ac:spMk id="3" creationId="{6D9BB2F0-C7E0-78FE-953C-C7A3F58B24DB}"/>
      <ac:txMk cp="0">
        <ac:context len="140" hash="299431131"/>
      </ac:txMk>
    </ac:txMkLst>
    <p188:pos x="5994400" y="248708"/>
    <p188:txBody>
      <a:bodyPr/>
      <a:lstStyle/>
      <a:p>
        <a:r>
          <a:rPr lang="nl-NL"/>
          <a:t>Random example for the explanation of the question. </a:t>
        </a:r>
      </a:p>
    </p188:txBody>
  </p188:cm>
</p188:cmLst>
</file>

<file path=ppt/comments/modernComment_476_A255533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7851A13-05D3-4325-8C27-BB391874D5F5}" authorId="{3438442B-2FF4-8574-6E0E-D252B89F48C7}" created="2024-11-20T09:54:59.45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723500860" sldId="1142"/>
      <ac:grpSpMk id="6" creationId="{90E2E03C-432E-3A79-7604-773DF2D116C3}"/>
    </ac:deMkLst>
    <p188:txBody>
      <a:bodyPr/>
      <a:lstStyle/>
      <a:p>
        <a:r>
          <a:rPr lang="en-US"/>
          <a:t>Tip: on the last slide there are other timer settings.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EE4BC-014C-4871-AFA8-C22DE84F1784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4F000-3762-4801-84D8-44FD0F441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94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751F83-0B05-4D6F-84EC-50D9B76191D0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744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Helemaal mee oneens - Mee oneens - Neutraal - Mee eens - Helemaal mee eens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Zeer onwaarschijnlijk - Onwaarschijnlijk - Neutraal - Waarschijnlijk - Zeer waarschijnlijk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Helemaal niet tevreden - Niet tevreden - Neutraal - Tevreden - Helemaal tevreden</a:t>
            </a:r>
          </a:p>
          <a:p>
            <a:pPr algn="l">
              <a:buFont typeface="+mj-lt"/>
              <a:buNone/>
            </a:pPr>
            <a:r>
              <a:rPr lang="nl-NL" b="0" i="0" dirty="0">
                <a:solidFill>
                  <a:srgbClr val="000000"/>
                </a:solidFill>
                <a:effectLst/>
                <a:latin typeface="-apple-system"/>
              </a:rPr>
              <a:t>Zeer onbelangrijk - Onbelangrijk - Neutraal - Belangrijk - Zeer belangrijk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422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4EC4D5-2D31-4B5C-ABC9-941FA53C375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183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D9A59-0177-24EF-9377-F08DA4076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473FA-4D18-7B5B-12CB-973D036D8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6FC7-43BC-9F84-69D6-0E909511E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770D6-903E-2E52-4690-07DA0979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B571E-C22A-07F2-774A-FCB433E4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039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D8C9A-332C-5CF4-8B87-29AB28F6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DB935-BD5A-6E9D-AC1F-965935CA2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150AE-505F-9A0F-F4E7-D7C9282C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3E72B-4FB7-0C9A-E4B5-1C904BCB9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412C8-6BE0-CAC6-A79C-18A9CBFB8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41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12EA63-35A6-03B1-AD75-2B944A7F5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1300D-A844-6769-E878-0EC6C8979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75B10-F916-2A81-CF52-3F375242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C0306-5C87-767C-01FD-776A55554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84CC3-9286-8D1C-0EAB-D214BBF7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42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4873-5034-9116-67BB-4CB27923A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386BF-24AF-B7C8-7023-22867BDB3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497B2-8997-403B-A3EE-0FDE2A6E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25BDD-2B00-9C21-E933-D72D264A0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08C94-98D7-AF3C-C6FD-4FAAC309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765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9086-26C5-40FD-B37D-9FB2A2CF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A344F-25E4-B635-D896-709EA034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D3B7C-FEFE-7BA4-F854-10F66E6CA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5A0CD-AC49-AA52-405D-9931AAB8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913A5-E99A-99C4-6788-BD8AB889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00C90-B727-8712-9E0A-49B2B861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C99F8-63C9-F711-C70D-20556B737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5B1CE-6084-35B4-5078-8EE89C569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0E944-5947-6EDC-E5CC-6B696EB7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9B699-06F1-AA83-7AEC-98E6F4F1C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33F0A-18B8-7376-4FD4-B68766B80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2794-AA8B-2FB7-F70F-50FB601F0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1A7EA-107D-50BE-2B4D-7FA8284F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8E1D0-24C8-07EE-4FB8-E7161651F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F21B6-9852-B90B-993E-C79F013DC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863FCD-EF7B-279B-645C-55B680F1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701F4-1748-9A93-9D02-CBB3FF87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DCC9FA-C76B-105C-A2FC-AD45B412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E6B8D-0F0D-FDED-7E5B-946F21CE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79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A2BC0-B2E7-938F-C540-5512F254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8A27A-27AF-D002-6313-75A12AD3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F5027-6422-7788-0752-D2482F49A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892B2-13F1-2A0F-DAF7-36D205C6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15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8B20B4-E094-748E-8AFF-1B7B048D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9006AC-90D8-DA68-30E5-F5C9B1737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526BE-0C42-15D6-EF15-0BA8EEC0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682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3180-E5DB-6E7A-34BC-05F61CDF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699DE-A9E4-7130-0C6E-76F0FCCE6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BD180-9198-BA9D-06C3-F2DE36ED7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33221-864A-10B9-CD6B-9692A025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64FAC-2D03-5D2F-EE5B-695E06CE7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61151-9746-9CC5-6A69-9EF50489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62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E1E1-4841-0582-0258-1D660D060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42C28-1C17-C2FB-7BB8-8635EECC7F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F960A-BF85-DBD5-9CD5-2BF2BA1C5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B9CEA-1D3D-053F-2C5D-6810E4FC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75362-B7D6-012E-4E8C-EDB69553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348EB-10D6-CD42-6C39-8A61A9EA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10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AB8F57-BD89-E8E9-684A-623F66A3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18E57-E088-C3A8-FD2A-B5424C81D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052E-DC93-090D-9514-AEF65084B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FDEB7-1317-4F03-BAFB-2200A6D263F5}" type="datetimeFigureOut">
              <a:rPr lang="nl-NL" smtClean="0"/>
              <a:t>20-11-2024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45426-6488-2D30-EC7E-F12402E07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35674-9989-868F-2EEE-3F5790025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6306B-3428-42DD-A607-78E7DDB570D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74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6E_4845B3D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6C_1E5D5D8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46F_EB16DA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76_A255533C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</a:t>
            </a:r>
            <a:r>
              <a:rPr lang="en-US" dirty="0" err="1"/>
              <a:t>Kwizpel</a:t>
            </a:r>
            <a:r>
              <a:rPr lang="en-US" dirty="0"/>
              <a:t> multiple-choice question: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Read the question aloud and ask the class to think. 
Explain that when the timer runs out, the class must hold up their chosen color! 
Let the timer run.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... The class holds up their cards...</a:t>
            </a:r>
            <a:br>
              <a:rPr lang="en-US" dirty="0"/>
            </a:br>
            <a:r>
              <a:rPr lang="en-US" dirty="0"/>
              <a:t>
Ask a student why they chose an answer. </a:t>
            </a:r>
            <a:br>
              <a:rPr lang="en-US" dirty="0"/>
            </a:br>
            <a:r>
              <a:rPr lang="en-US" dirty="0"/>
              <a:t>
Show the correct answer via the PP.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2757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254CA-CE9F-8E3B-053B-B27A9D4B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Timers:</a:t>
            </a:r>
            <a:endParaRPr lang="nl-NL" dirty="0"/>
          </a:p>
        </p:txBody>
      </p:sp>
      <p:grpSp>
        <p:nvGrpSpPr>
          <p:cNvPr id="4" name="Clock">
            <a:extLst>
              <a:ext uri="{FF2B5EF4-FFF2-40B4-BE49-F238E27FC236}">
                <a16:creationId xmlns:a16="http://schemas.microsoft.com/office/drawing/2014/main" id="{A8D49E49-D9F9-9F14-8850-FFF26D2413BA}"/>
              </a:ext>
            </a:extLst>
          </p:cNvPr>
          <p:cNvGrpSpPr/>
          <p:nvPr/>
        </p:nvGrpSpPr>
        <p:grpSpPr>
          <a:xfrm>
            <a:off x="4541251" y="2604794"/>
            <a:ext cx="1290117" cy="1290117"/>
            <a:chOff x="4359729" y="1692729"/>
            <a:chExt cx="3472542" cy="347254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8BA65BC-C366-268C-619A-428113AD9C9C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EA71185-3BE4-B65F-39DE-D8A0DB676AED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7" name="Right Arrow 5">
              <a:extLst>
                <a:ext uri="{FF2B5EF4-FFF2-40B4-BE49-F238E27FC236}">
                  <a16:creationId xmlns:a16="http://schemas.microsoft.com/office/drawing/2014/main" id="{547F45EA-0742-CFDE-647A-B791BB8328A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A2FF261-0678-8B40-3B70-8D563DCEA9E8}"/>
              </a:ext>
            </a:extLst>
          </p:cNvPr>
          <p:cNvSpPr txBox="1"/>
          <p:nvPr/>
        </p:nvSpPr>
        <p:spPr>
          <a:xfrm>
            <a:off x="4972949" y="20507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7C236F-5CB7-0195-6CB0-E2CA894819D0}"/>
              </a:ext>
            </a:extLst>
          </p:cNvPr>
          <p:cNvSpPr txBox="1"/>
          <p:nvPr/>
        </p:nvSpPr>
        <p:spPr>
          <a:xfrm>
            <a:off x="5658931" y="361400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33C239-F83A-3C5C-7350-9A88B7DBEBBC}"/>
              </a:ext>
            </a:extLst>
          </p:cNvPr>
          <p:cNvSpPr txBox="1"/>
          <p:nvPr/>
        </p:nvSpPr>
        <p:spPr>
          <a:xfrm>
            <a:off x="4163537" y="3690753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F642A8-CFDD-EE76-FE48-BA64C8D8A743}"/>
              </a:ext>
            </a:extLst>
          </p:cNvPr>
          <p:cNvSpPr txBox="1"/>
          <p:nvPr/>
        </p:nvSpPr>
        <p:spPr>
          <a:xfrm>
            <a:off x="4455991" y="4348763"/>
            <a:ext cx="1227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 seconds</a:t>
            </a:r>
            <a:endParaRPr lang="nl-NL" dirty="0"/>
          </a:p>
        </p:txBody>
      </p:sp>
      <p:grpSp>
        <p:nvGrpSpPr>
          <p:cNvPr id="12" name="Clock">
            <a:extLst>
              <a:ext uri="{FF2B5EF4-FFF2-40B4-BE49-F238E27FC236}">
                <a16:creationId xmlns:a16="http://schemas.microsoft.com/office/drawing/2014/main" id="{79F32F0D-3C71-9C7E-878A-54B3F7E9205C}"/>
              </a:ext>
            </a:extLst>
          </p:cNvPr>
          <p:cNvGrpSpPr/>
          <p:nvPr/>
        </p:nvGrpSpPr>
        <p:grpSpPr>
          <a:xfrm>
            <a:off x="1723479" y="2604794"/>
            <a:ext cx="1290117" cy="1290117"/>
            <a:chOff x="4359729" y="1692729"/>
            <a:chExt cx="3472542" cy="347254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6B5885-67CD-7C78-AEC3-9B651A8820C2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271D591-0648-D204-0C7C-4D58F37B2250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5" name="Right Arrow 5">
              <a:extLst>
                <a:ext uri="{FF2B5EF4-FFF2-40B4-BE49-F238E27FC236}">
                  <a16:creationId xmlns:a16="http://schemas.microsoft.com/office/drawing/2014/main" id="{FB2FEEF8-D4A1-B010-64EB-75CDCDE888F5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C3DDAB9-25BA-CE4E-F5C4-BCCCFC335CE5}"/>
              </a:ext>
            </a:extLst>
          </p:cNvPr>
          <p:cNvSpPr txBox="1"/>
          <p:nvPr/>
        </p:nvSpPr>
        <p:spPr>
          <a:xfrm>
            <a:off x="2155177" y="20507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D976D7-568E-2A7A-E905-A1CC26510FCD}"/>
              </a:ext>
            </a:extLst>
          </p:cNvPr>
          <p:cNvSpPr txBox="1"/>
          <p:nvPr/>
        </p:nvSpPr>
        <p:spPr>
          <a:xfrm>
            <a:off x="2065232" y="3894911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7D0314-0E78-5D43-F5DE-BE1549E9950C}"/>
              </a:ext>
            </a:extLst>
          </p:cNvPr>
          <p:cNvSpPr txBox="1"/>
          <p:nvPr/>
        </p:nvSpPr>
        <p:spPr>
          <a:xfrm>
            <a:off x="1638219" y="4348763"/>
            <a:ext cx="1227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 seconds</a:t>
            </a:r>
            <a:endParaRPr lang="nl-NL" dirty="0"/>
          </a:p>
        </p:txBody>
      </p:sp>
      <p:grpSp>
        <p:nvGrpSpPr>
          <p:cNvPr id="20" name="Clock">
            <a:extLst>
              <a:ext uri="{FF2B5EF4-FFF2-40B4-BE49-F238E27FC236}">
                <a16:creationId xmlns:a16="http://schemas.microsoft.com/office/drawing/2014/main" id="{69B60E78-2BEE-B5A8-434D-8E0CCAE444E0}"/>
              </a:ext>
            </a:extLst>
          </p:cNvPr>
          <p:cNvGrpSpPr/>
          <p:nvPr/>
        </p:nvGrpSpPr>
        <p:grpSpPr>
          <a:xfrm>
            <a:off x="7720969" y="2604226"/>
            <a:ext cx="1290117" cy="1290117"/>
            <a:chOff x="4359729" y="1692729"/>
            <a:chExt cx="3472542" cy="347254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482C9EA-DB1B-24BE-D0FB-2ACE1871B567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0624020-9B7F-6782-F45B-79EDC267E635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3" name="Right Arrow 5">
              <a:extLst>
                <a:ext uri="{FF2B5EF4-FFF2-40B4-BE49-F238E27FC236}">
                  <a16:creationId xmlns:a16="http://schemas.microsoft.com/office/drawing/2014/main" id="{F3487924-5DFC-3ADC-0E99-748B4A695E8D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991ECA35-21FC-EA8A-DB77-3C2986E8C69A}"/>
              </a:ext>
            </a:extLst>
          </p:cNvPr>
          <p:cNvSpPr txBox="1"/>
          <p:nvPr/>
        </p:nvSpPr>
        <p:spPr>
          <a:xfrm>
            <a:off x="8152667" y="2050228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D4D187F-28CE-3E0E-F0BB-FB8D190D63E5}"/>
              </a:ext>
            </a:extLst>
          </p:cNvPr>
          <p:cNvSpPr txBox="1"/>
          <p:nvPr/>
        </p:nvSpPr>
        <p:spPr>
          <a:xfrm>
            <a:off x="7990025" y="389043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30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9D1FE5-F02C-A1CE-8370-347175CFA45C}"/>
              </a:ext>
            </a:extLst>
          </p:cNvPr>
          <p:cNvSpPr txBox="1"/>
          <p:nvPr/>
        </p:nvSpPr>
        <p:spPr>
          <a:xfrm>
            <a:off x="6994167" y="2972285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45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00BE53-6ED1-89DF-9D4F-46155DD31DB4}"/>
              </a:ext>
            </a:extLst>
          </p:cNvPr>
          <p:cNvSpPr txBox="1"/>
          <p:nvPr/>
        </p:nvSpPr>
        <p:spPr>
          <a:xfrm>
            <a:off x="7739002" y="4348763"/>
            <a:ext cx="1227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 seconds</a:t>
            </a:r>
            <a:endParaRPr lang="nl-NL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24890-C5FF-1495-F158-6ED5E4ED9620}"/>
              </a:ext>
            </a:extLst>
          </p:cNvPr>
          <p:cNvSpPr txBox="1"/>
          <p:nvPr/>
        </p:nvSpPr>
        <p:spPr>
          <a:xfrm>
            <a:off x="9128078" y="300662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15</a:t>
            </a:r>
          </a:p>
        </p:txBody>
      </p:sp>
      <p:sp>
        <p:nvSpPr>
          <p:cNvPr id="3" name="Oval 3">
            <a:extLst>
              <a:ext uri="{FF2B5EF4-FFF2-40B4-BE49-F238E27FC236}">
                <a16:creationId xmlns:a16="http://schemas.microsoft.com/office/drawing/2014/main" id="{15854BEC-7AA5-4FEC-63F1-B5DFA91A7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81958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8" name="Oval 4">
            <a:extLst>
              <a:ext uri="{FF2B5EF4-FFF2-40B4-BE49-F238E27FC236}">
                <a16:creationId xmlns:a16="http://schemas.microsoft.com/office/drawing/2014/main" id="{30A2A2E9-5FF3-36B1-CFED-EE2C16819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81958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4</a:t>
            </a:r>
          </a:p>
        </p:txBody>
      </p:sp>
      <p:sp>
        <p:nvSpPr>
          <p:cNvPr id="29" name="Oval 5">
            <a:extLst>
              <a:ext uri="{FF2B5EF4-FFF2-40B4-BE49-F238E27FC236}">
                <a16:creationId xmlns:a16="http://schemas.microsoft.com/office/drawing/2014/main" id="{327C37ED-3022-6259-6132-099E67A8F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81958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3</a:t>
            </a:r>
          </a:p>
        </p:txBody>
      </p:sp>
      <p:sp>
        <p:nvSpPr>
          <p:cNvPr id="30" name="Oval 6">
            <a:extLst>
              <a:ext uri="{FF2B5EF4-FFF2-40B4-BE49-F238E27FC236}">
                <a16:creationId xmlns:a16="http://schemas.microsoft.com/office/drawing/2014/main" id="{C4183A5D-0108-4F94-46A4-0A912F687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81958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2</a:t>
            </a:r>
          </a:p>
        </p:txBody>
      </p:sp>
      <p:sp>
        <p:nvSpPr>
          <p:cNvPr id="31" name="Oval 7">
            <a:extLst>
              <a:ext uri="{FF2B5EF4-FFF2-40B4-BE49-F238E27FC236}">
                <a16:creationId xmlns:a16="http://schemas.microsoft.com/office/drawing/2014/main" id="{43748B62-578A-FD81-C1C4-597A90D6D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81958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1</a:t>
            </a:r>
          </a:p>
        </p:txBody>
      </p:sp>
      <p:sp>
        <p:nvSpPr>
          <p:cNvPr id="32" name="Oval 8">
            <a:extLst>
              <a:ext uri="{FF2B5EF4-FFF2-40B4-BE49-F238E27FC236}">
                <a16:creationId xmlns:a16="http://schemas.microsoft.com/office/drawing/2014/main" id="{5646E4FE-3435-27C1-9F4D-B26D474F5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3148" y="2573105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D40ED3-C695-E08D-514C-F5F6335D8E82}"/>
              </a:ext>
            </a:extLst>
          </p:cNvPr>
          <p:cNvSpPr txBox="1"/>
          <p:nvPr/>
        </p:nvSpPr>
        <p:spPr>
          <a:xfrm>
            <a:off x="9715973" y="3967752"/>
            <a:ext cx="2369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Count down timer 5 seconds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670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0"/>
                            </p:stCondLst>
                            <p:childTnLst>
                              <p:par>
                                <p:cTn id="24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500"/>
                            </p:stCondLst>
                            <p:childTnLst>
                              <p:par>
                                <p:cTn id="28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1000"/>
                            </p:stCondLst>
                            <p:childTnLst>
                              <p:par>
                                <p:cTn id="3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1500"/>
                            </p:stCondLst>
                            <p:childTnLst>
                              <p:par>
                                <p:cTn id="3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3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0"/>
                            </p:stCondLst>
                            <p:childTnLst>
                              <p:par>
                                <p:cTn id="44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500"/>
                            </p:stCondLst>
                            <p:childTnLst>
                              <p:par>
                                <p:cTn id="48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1000"/>
                            </p:stCondLst>
                            <p:childTnLst>
                              <p:par>
                                <p:cTn id="5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1500"/>
                            </p:stCondLst>
                            <p:childTnLst>
                              <p:par>
                                <p:cTn id="5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2000"/>
                            </p:stCondLst>
                            <p:childTnLst>
                              <p:par>
                                <p:cTn id="6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  <p:bldP spid="17" grpId="0"/>
      <p:bldP spid="24" grpId="0"/>
      <p:bldP spid="25" grpId="0"/>
      <p:bldP spid="26" grpId="0"/>
      <p:bldP spid="28" grpId="0"/>
      <p:bldP spid="3" grpId="0" animBg="1"/>
      <p:bldP spid="1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C5443-7C73-7892-23C6-DF153462C73B}"/>
              </a:ext>
            </a:extLst>
          </p:cNvPr>
          <p:cNvSpPr txBox="1"/>
          <p:nvPr/>
        </p:nvSpPr>
        <p:spPr>
          <a:xfrm>
            <a:off x="1333991" y="2315836"/>
            <a:ext cx="2870200" cy="88364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5554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28239" y="2377470"/>
            <a:ext cx="2239546" cy="396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599" dirty="0"/>
              <a:t>1596</a:t>
            </a:r>
          </a:p>
          <a:p>
            <a:endParaRPr lang="nl-NL" sz="3599" dirty="0"/>
          </a:p>
          <a:p>
            <a:r>
              <a:rPr lang="nl-NL" sz="3599" dirty="0"/>
              <a:t>1602</a:t>
            </a:r>
          </a:p>
          <a:p>
            <a:endParaRPr lang="nl-NL" sz="3599" dirty="0"/>
          </a:p>
          <a:p>
            <a:r>
              <a:rPr lang="nl-NL" sz="3599" dirty="0"/>
              <a:t>1608	</a:t>
            </a:r>
          </a:p>
          <a:p>
            <a:endParaRPr lang="nl-NL" sz="3599" dirty="0"/>
          </a:p>
          <a:p>
            <a:r>
              <a:rPr lang="nl-NL" sz="3599" dirty="0"/>
              <a:t>1612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What is 38 times 42?</a:t>
            </a:r>
            <a:endParaRPr lang="nl-NL" dirty="0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1702029" y="3429000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81433" y="545288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1760728" y="46233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Clock">
            <a:extLst>
              <a:ext uri="{FF2B5EF4-FFF2-40B4-BE49-F238E27FC236}">
                <a16:creationId xmlns:a16="http://schemas.microsoft.com/office/drawing/2014/main" id="{90E2E03C-432E-3A79-7604-773DF2D116C3}"/>
              </a:ext>
            </a:extLst>
          </p:cNvPr>
          <p:cNvGrpSpPr/>
          <p:nvPr/>
        </p:nvGrpSpPr>
        <p:grpSpPr>
          <a:xfrm>
            <a:off x="6011195" y="1955549"/>
            <a:ext cx="1290117" cy="1290117"/>
            <a:chOff x="4359729" y="1692729"/>
            <a:chExt cx="3472542" cy="347254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28FDD18-D38F-94B1-9945-EA0C0015F755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8A3666E-0C6F-6613-28F4-F750F4C43B41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8" name="Right Arrow 5">
              <a:extLst>
                <a:ext uri="{FF2B5EF4-FFF2-40B4-BE49-F238E27FC236}">
                  <a16:creationId xmlns:a16="http://schemas.microsoft.com/office/drawing/2014/main" id="{F2431FC1-9C6E-48EC-1041-FCEC95C469B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1A6B460-2FE3-5527-7ADF-9C19E4EDA57B}"/>
              </a:ext>
            </a:extLst>
          </p:cNvPr>
          <p:cNvSpPr txBox="1"/>
          <p:nvPr/>
        </p:nvSpPr>
        <p:spPr>
          <a:xfrm>
            <a:off x="6442893" y="1401551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8F0584-CA50-7E52-E4D6-25E1D5F3ED1A}"/>
              </a:ext>
            </a:extLst>
          </p:cNvPr>
          <p:cNvSpPr txBox="1"/>
          <p:nvPr/>
        </p:nvSpPr>
        <p:spPr>
          <a:xfrm>
            <a:off x="7128875" y="2964761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2ACEDE-33BE-EBD2-36C2-B00E3E7266AF}"/>
              </a:ext>
            </a:extLst>
          </p:cNvPr>
          <p:cNvSpPr txBox="1"/>
          <p:nvPr/>
        </p:nvSpPr>
        <p:spPr>
          <a:xfrm>
            <a:off x="5633481" y="3041508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50943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4" grpId="0" animBg="1"/>
      <p:bldP spid="14" grpId="0" animBg="1"/>
      <p:bldP spid="19" grpId="0"/>
      <p:bldP spid="20" grpId="0"/>
      <p:bldP spid="21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857AE-4876-827E-1E29-720F99D1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What is 38 times 42?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BB2F0-C7E0-78FE-953C-C7A3F58B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calculate 38 times 42:
First: 40 * 40 = 1600
Add 2 * 40 =&gt; 1600 + 80 = 1680 (= 42 * 40)
Subtract 2 * 42 =&gt; 1680 – 84 = 1596 ( = 38 * 42)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414339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of the right/wrong question: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Read the question aloud and ask the class to think. 
Explain that when the timer runs out, the class must hold up their chosen color! 
Let the timer run.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... The class holds up their cards...</a:t>
            </a:r>
            <a:br>
              <a:rPr lang="en-US" dirty="0"/>
            </a:br>
            <a:r>
              <a:rPr lang="en-US" dirty="0"/>
              <a:t>
Ask a student why they chose which answer. 
Show the correct answer via the PP.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5554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28239" y="2377470"/>
            <a:ext cx="7036642" cy="17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599" dirty="0"/>
              <a:t>True</a:t>
            </a:r>
          </a:p>
          <a:p>
            <a:r>
              <a:rPr lang="nl-NL" sz="3599" dirty="0"/>
              <a:t>
</a:t>
            </a:r>
            <a:r>
              <a:rPr lang="nl-NL" sz="3599" dirty="0" err="1"/>
              <a:t>False</a:t>
            </a:r>
            <a:endParaRPr lang="nl-NL" sz="359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Statement: On the Moon, there is more gravity than on Earth.</a:t>
            </a:r>
            <a:endParaRPr lang="nl-NL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42679" y="3268111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5CB52-4C54-76B9-2CA1-AE656F4206C8}"/>
              </a:ext>
            </a:extLst>
          </p:cNvPr>
          <p:cNvSpPr txBox="1"/>
          <p:nvPr/>
        </p:nvSpPr>
        <p:spPr>
          <a:xfrm>
            <a:off x="1483078" y="3234087"/>
            <a:ext cx="3138618" cy="96595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grpSp>
        <p:nvGrpSpPr>
          <p:cNvPr id="5" name="Clock">
            <a:extLst>
              <a:ext uri="{FF2B5EF4-FFF2-40B4-BE49-F238E27FC236}">
                <a16:creationId xmlns:a16="http://schemas.microsoft.com/office/drawing/2014/main" id="{8B84D6DD-30EA-DD3A-AC32-35C7939D52D0}"/>
              </a:ext>
            </a:extLst>
          </p:cNvPr>
          <p:cNvGrpSpPr/>
          <p:nvPr/>
        </p:nvGrpSpPr>
        <p:grpSpPr>
          <a:xfrm>
            <a:off x="6370182" y="1977994"/>
            <a:ext cx="1290117" cy="1290117"/>
            <a:chOff x="4359729" y="1692729"/>
            <a:chExt cx="3472542" cy="347254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CCBF934-B8DE-CAD4-99B5-0C95F7B5D5F2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61F6EEA-8FF1-7480-B4C8-FAED13D1734A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6" name="Right Arrow 5">
              <a:extLst>
                <a:ext uri="{FF2B5EF4-FFF2-40B4-BE49-F238E27FC236}">
                  <a16:creationId xmlns:a16="http://schemas.microsoft.com/office/drawing/2014/main" id="{874AA7EE-07A9-5BC9-7AA7-E437723AD9F1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8CA862A-DA07-2B86-D391-8E1F172D043C}"/>
              </a:ext>
            </a:extLst>
          </p:cNvPr>
          <p:cNvSpPr txBox="1"/>
          <p:nvPr/>
        </p:nvSpPr>
        <p:spPr>
          <a:xfrm>
            <a:off x="6801880" y="142399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B0787A-B658-8F1B-46FE-A5D72C63B2EB}"/>
              </a:ext>
            </a:extLst>
          </p:cNvPr>
          <p:cNvSpPr txBox="1"/>
          <p:nvPr/>
        </p:nvSpPr>
        <p:spPr>
          <a:xfrm>
            <a:off x="6801880" y="3254058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8869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" grpId="0" animBg="1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857AE-4876-827E-1E29-720F99D1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54F"/>
                </a:solidFill>
                <a:latin typeface="Nunito" pitchFamily="2" charset="0"/>
              </a:rPr>
              <a:t>Statement: There is more gravity on the Moon than on Earth.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BB2F0-C7E0-78FE-953C-C7A3F58B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Wrong: The gravity on the Moon is lower than the gravity on the Earth.</a:t>
            </a: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264614-DC3B-2F57-D06D-FE89AE473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281" y="2992299"/>
            <a:ext cx="3711437" cy="211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80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39C82-C294-D007-CB72-B5DA438AF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Explanation of the </a:t>
            </a:r>
            <a:r>
              <a:rPr lang="en-US" dirty="0" err="1"/>
              <a:t>Kwizpel</a:t>
            </a:r>
            <a:r>
              <a:rPr lang="en-US" dirty="0"/>
              <a:t> scale question:</a:t>
            </a:r>
            <a:endParaRPr lang="nl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4828A-97E3-3024-7EB6-6A4A4256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180806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en-US" dirty="0"/>
              <a:t>Read the question aloud and invite the class to ponder their opinions.
Explain that when the timer runs out, the class must hold up a color that matches their opinion. 
Let the timer run.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... The class holds up their cards...</a:t>
            </a:r>
            <a:br>
              <a:rPr lang="en-US" dirty="0"/>
            </a:br>
            <a:r>
              <a:rPr lang="en-US" dirty="0"/>
              <a:t>
Ask a student why they chose which answer.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FD8648-7D0C-8773-CC55-C621E39A3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434"/>
            <a:ext cx="4756406" cy="47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0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86489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1</a:t>
            </a:r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505" y="5077636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/>
              <a:t>Statement: Sweets should be banned in school.</a:t>
            </a:r>
            <a:endParaRPr lang="nl-NL" dirty="0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7123612" y="2630319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318679" y="2626953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9772571" y="253716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 dirty="0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3597012" y="26669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900AA7-7B8A-76D6-3C62-6339E98B2C0F}"/>
              </a:ext>
            </a:extLst>
          </p:cNvPr>
          <p:cNvSpPr txBox="1"/>
          <p:nvPr/>
        </p:nvSpPr>
        <p:spPr>
          <a:xfrm>
            <a:off x="0" y="363394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Strongly disagree</a:t>
            </a:r>
            <a:endParaRPr lang="nl-NL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802F8A-B50D-FC33-05D6-8DEB815BCDC0}"/>
              </a:ext>
            </a:extLst>
          </p:cNvPr>
          <p:cNvSpPr txBox="1"/>
          <p:nvPr/>
        </p:nvSpPr>
        <p:spPr>
          <a:xfrm>
            <a:off x="2436616" y="3616461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Disagree</a:t>
            </a:r>
            <a:endParaRPr lang="nl-NL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82EEC1-B1C7-B035-1BD4-5814D8A7C599}"/>
              </a:ext>
            </a:extLst>
          </p:cNvPr>
          <p:cNvSpPr txBox="1"/>
          <p:nvPr/>
        </p:nvSpPr>
        <p:spPr>
          <a:xfrm>
            <a:off x="8702070" y="363199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Totally agree</a:t>
            </a:r>
            <a:endParaRPr lang="nl-NL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669E0D-704A-A8F9-2EAB-6AEBA1A24C16}"/>
              </a:ext>
            </a:extLst>
          </p:cNvPr>
          <p:cNvSpPr txBox="1"/>
          <p:nvPr/>
        </p:nvSpPr>
        <p:spPr>
          <a:xfrm>
            <a:off x="6104593" y="3623145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Agree</a:t>
            </a:r>
            <a:endParaRPr lang="nl-NL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0999EB-2F3E-342A-E13C-CD77719DD0B7}"/>
              </a:ext>
            </a:extLst>
          </p:cNvPr>
          <p:cNvSpPr txBox="1"/>
          <p:nvPr/>
        </p:nvSpPr>
        <p:spPr>
          <a:xfrm>
            <a:off x="4270605" y="3573650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Neutral</a:t>
            </a:r>
            <a:endParaRPr lang="nl-NL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59A4E5-00EA-582F-6ADC-58B900F1EDA2}"/>
              </a:ext>
            </a:extLst>
          </p:cNvPr>
          <p:cNvSpPr txBox="1"/>
          <p:nvPr/>
        </p:nvSpPr>
        <p:spPr>
          <a:xfrm>
            <a:off x="4266521" y="2736248"/>
            <a:ext cx="298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Hand Down</a:t>
            </a:r>
            <a:endParaRPr lang="nl-NL" sz="2400" dirty="0"/>
          </a:p>
        </p:txBody>
      </p:sp>
      <p:grpSp>
        <p:nvGrpSpPr>
          <p:cNvPr id="4" name="Clock">
            <a:extLst>
              <a:ext uri="{FF2B5EF4-FFF2-40B4-BE49-F238E27FC236}">
                <a16:creationId xmlns:a16="http://schemas.microsoft.com/office/drawing/2014/main" id="{4FC167D7-21BA-3096-497B-BE2B92ED10A4}"/>
              </a:ext>
            </a:extLst>
          </p:cNvPr>
          <p:cNvGrpSpPr/>
          <p:nvPr/>
        </p:nvGrpSpPr>
        <p:grpSpPr>
          <a:xfrm>
            <a:off x="2814156" y="4910234"/>
            <a:ext cx="1290117" cy="1290117"/>
            <a:chOff x="4359729" y="1692729"/>
            <a:chExt cx="3472542" cy="347254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99E8E97-C8A3-A51E-A240-C216459D70B1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BB9EF46-292C-DF3B-58D2-0850847DDD04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22" name="Right Arrow 5">
              <a:extLst>
                <a:ext uri="{FF2B5EF4-FFF2-40B4-BE49-F238E27FC236}">
                  <a16:creationId xmlns:a16="http://schemas.microsoft.com/office/drawing/2014/main" id="{B8275EED-D1B2-F2D9-F98A-8753F543117E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1CAB99E-AFE8-B6AC-B824-4F7BF6EE5CE5}"/>
              </a:ext>
            </a:extLst>
          </p:cNvPr>
          <p:cNvSpPr txBox="1"/>
          <p:nvPr/>
        </p:nvSpPr>
        <p:spPr>
          <a:xfrm>
            <a:off x="3245854" y="4356236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F2D9A6-1BA4-19AD-CC01-1B4A4A29E9D8}"/>
              </a:ext>
            </a:extLst>
          </p:cNvPr>
          <p:cNvSpPr txBox="1"/>
          <p:nvPr/>
        </p:nvSpPr>
        <p:spPr>
          <a:xfrm>
            <a:off x="3083212" y="619644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30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B4532E-3EB8-17E7-5E50-38969FB74797}"/>
              </a:ext>
            </a:extLst>
          </p:cNvPr>
          <p:cNvSpPr txBox="1"/>
          <p:nvPr/>
        </p:nvSpPr>
        <p:spPr>
          <a:xfrm>
            <a:off x="2087354" y="5278293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45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C1F309-BFA3-98B5-3451-FFBA17767730}"/>
              </a:ext>
            </a:extLst>
          </p:cNvPr>
          <p:cNvSpPr txBox="1"/>
          <p:nvPr/>
        </p:nvSpPr>
        <p:spPr>
          <a:xfrm>
            <a:off x="4221265" y="5312636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64815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000"/>
                            </p:stCondLst>
                            <p:childTnLst>
                              <p:par>
                                <p:cTn id="2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3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3">
            <a:extLst>
              <a:ext uri="{FF2B5EF4-FFF2-40B4-BE49-F238E27FC236}">
                <a16:creationId xmlns:a16="http://schemas.microsoft.com/office/drawing/2014/main" id="{1138D860-602B-6311-1848-5342A0B5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5</a:t>
            </a:r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853EF58F-F368-3E16-AE31-1B2CD9111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4</a:t>
            </a:r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13C59BB5-54BC-D4AA-8D65-CA51B5A78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70C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3</a:t>
            </a:r>
          </a:p>
        </p:txBody>
      </p:sp>
      <p:sp>
        <p:nvSpPr>
          <p:cNvPr id="12" name="Oval 6">
            <a:extLst>
              <a:ext uri="{FF2B5EF4-FFF2-40B4-BE49-F238E27FC236}">
                <a16:creationId xmlns:a16="http://schemas.microsoft.com/office/drawing/2014/main" id="{F2BB4BE5-564E-92A1-157D-A90F65B8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2</a:t>
            </a:r>
          </a:p>
        </p:txBody>
      </p:sp>
      <p:sp>
        <p:nvSpPr>
          <p:cNvPr id="13" name="Oval 7">
            <a:extLst>
              <a:ext uri="{FF2B5EF4-FFF2-40B4-BE49-F238E27FC236}">
                <a16:creationId xmlns:a16="http://schemas.microsoft.com/office/drawing/2014/main" id="{AB3CC0D9-0F4E-D72E-A5B1-406B8F614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64402"/>
            <a:ext cx="1235075" cy="123507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C5443-7C73-7892-23C6-DF153462C73B}"/>
              </a:ext>
            </a:extLst>
          </p:cNvPr>
          <p:cNvSpPr txBox="1"/>
          <p:nvPr/>
        </p:nvSpPr>
        <p:spPr>
          <a:xfrm>
            <a:off x="1333991" y="2354581"/>
            <a:ext cx="3373894" cy="831981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nl-NL" sz="1799" dirty="0"/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8BD31103-6EA8-575F-6321-75974D6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8686" y="1955549"/>
            <a:ext cx="1235075" cy="12350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altLang="nl-NL" sz="44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8AB4C-BE05-8C89-95CD-F022C134773C}"/>
              </a:ext>
            </a:extLst>
          </p:cNvPr>
          <p:cNvSpPr txBox="1"/>
          <p:nvPr/>
        </p:nvSpPr>
        <p:spPr>
          <a:xfrm>
            <a:off x="2728239" y="2377470"/>
            <a:ext cx="2239546" cy="39391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3550" dirty="0" err="1"/>
              <a:t>Answer</a:t>
            </a:r>
            <a:r>
              <a:rPr lang="nl-NL" sz="3550" dirty="0"/>
              <a:t> 1</a:t>
            </a:r>
            <a:endParaRPr lang="en-US" dirty="0"/>
          </a:p>
          <a:p>
            <a:endParaRPr lang="nl-NL" sz="3599" dirty="0"/>
          </a:p>
          <a:p>
            <a:r>
              <a:rPr lang="nl-NL" sz="3550" dirty="0" err="1"/>
              <a:t>Answer</a:t>
            </a:r>
            <a:r>
              <a:rPr lang="nl-NL" sz="3550" dirty="0"/>
              <a:t> 2</a:t>
            </a:r>
          </a:p>
          <a:p>
            <a:endParaRPr lang="nl-NL" sz="3550" dirty="0"/>
          </a:p>
          <a:p>
            <a:r>
              <a:rPr lang="nl-NL" sz="3550" dirty="0" err="1"/>
              <a:t>Answer</a:t>
            </a:r>
            <a:r>
              <a:rPr lang="nl-NL" sz="3550" dirty="0"/>
              <a:t> 3	</a:t>
            </a:r>
            <a:endParaRPr lang="nl-NL" sz="3550" dirty="0">
              <a:cs typeface="Calibri"/>
            </a:endParaRPr>
          </a:p>
          <a:p>
            <a:endParaRPr lang="nl-NL" sz="3599" dirty="0"/>
          </a:p>
          <a:p>
            <a:r>
              <a:rPr lang="nl-NL" sz="3550" dirty="0" err="1"/>
              <a:t>Answer</a:t>
            </a:r>
            <a:r>
              <a:rPr lang="nl-NL" sz="3550" dirty="0"/>
              <a:t> 4</a:t>
            </a:r>
            <a:endParaRPr lang="nl-NL" sz="3550" dirty="0"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472DB-AC87-49E8-AB63-6BC2DDD4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289"/>
            <a:ext cx="10515600" cy="13252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1D254F"/>
                </a:solidFill>
                <a:latin typeface="Nunito"/>
              </a:rPr>
              <a:t>Empty slide: make your own question.</a:t>
            </a:r>
            <a:endParaRPr lang="en-US" dirty="0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05C1FA20-B180-405C-B87A-07FAABC58A98}"/>
              </a:ext>
            </a:extLst>
          </p:cNvPr>
          <p:cNvSpPr/>
          <p:nvPr/>
        </p:nvSpPr>
        <p:spPr bwMode="auto">
          <a:xfrm>
            <a:off x="1702029" y="3429000"/>
            <a:ext cx="804987" cy="745370"/>
          </a:xfrm>
          <a:prstGeom prst="triangle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9B2141-6C9D-424D-A507-E93E946A74EF}"/>
              </a:ext>
            </a:extLst>
          </p:cNvPr>
          <p:cNvSpPr/>
          <p:nvPr/>
        </p:nvSpPr>
        <p:spPr bwMode="auto">
          <a:xfrm>
            <a:off x="1720186" y="2384470"/>
            <a:ext cx="768675" cy="74637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5C178F59-DC5A-4E75-B6FC-B010CCFD14E6}"/>
              </a:ext>
            </a:extLst>
          </p:cNvPr>
          <p:cNvSpPr/>
          <p:nvPr/>
        </p:nvSpPr>
        <p:spPr bwMode="auto">
          <a:xfrm>
            <a:off x="1681433" y="5452888"/>
            <a:ext cx="846182" cy="859823"/>
          </a:xfrm>
          <a:prstGeom prst="pentagon">
            <a:avLst/>
          </a:prstGeom>
          <a:solidFill>
            <a:srgbClr val="00B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399" b="1">
              <a:latin typeface="Calibri" pitchFamily="34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FEF077-B8C9-DDDA-2A0E-350B5A27C2C6}"/>
              </a:ext>
            </a:extLst>
          </p:cNvPr>
          <p:cNvSpPr/>
          <p:nvPr/>
        </p:nvSpPr>
        <p:spPr>
          <a:xfrm>
            <a:off x="1760728" y="4623343"/>
            <a:ext cx="666391" cy="66639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" name="Clock">
            <a:extLst>
              <a:ext uri="{FF2B5EF4-FFF2-40B4-BE49-F238E27FC236}">
                <a16:creationId xmlns:a16="http://schemas.microsoft.com/office/drawing/2014/main" id="{90E2E03C-432E-3A79-7604-773DF2D116C3}"/>
              </a:ext>
            </a:extLst>
          </p:cNvPr>
          <p:cNvGrpSpPr/>
          <p:nvPr/>
        </p:nvGrpSpPr>
        <p:grpSpPr>
          <a:xfrm>
            <a:off x="6011195" y="1955549"/>
            <a:ext cx="1290117" cy="1290117"/>
            <a:chOff x="4359729" y="1692729"/>
            <a:chExt cx="3472542" cy="347254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28FDD18-D38F-94B1-9945-EA0C0015F755}"/>
                </a:ext>
              </a:extLst>
            </p:cNvPr>
            <p:cNvSpPr/>
            <p:nvPr/>
          </p:nvSpPr>
          <p:spPr>
            <a:xfrm>
              <a:off x="4359729" y="1692729"/>
              <a:ext cx="3472542" cy="347254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8A3666E-0C6F-6613-28F4-F750F4C43B41}"/>
                </a:ext>
              </a:extLst>
            </p:cNvPr>
            <p:cNvSpPr/>
            <p:nvPr/>
          </p:nvSpPr>
          <p:spPr>
            <a:xfrm rot="16200000">
              <a:off x="5943600" y="3271157"/>
              <a:ext cx="315686" cy="315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  <p:sp>
          <p:nvSpPr>
            <p:cNvPr id="18" name="Right Arrow 5">
              <a:extLst>
                <a:ext uri="{FF2B5EF4-FFF2-40B4-BE49-F238E27FC236}">
                  <a16:creationId xmlns:a16="http://schemas.microsoft.com/office/drawing/2014/main" id="{F2431FC1-9C6E-48EC-1041-FCEC95C469BA}"/>
                </a:ext>
              </a:extLst>
            </p:cNvPr>
            <p:cNvSpPr/>
            <p:nvPr/>
          </p:nvSpPr>
          <p:spPr>
            <a:xfrm rot="16200000">
              <a:off x="5448300" y="2618013"/>
              <a:ext cx="1306286" cy="315686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1A6B460-2FE3-5527-7ADF-9C19E4EDA57B}"/>
              </a:ext>
            </a:extLst>
          </p:cNvPr>
          <p:cNvSpPr txBox="1"/>
          <p:nvPr/>
        </p:nvSpPr>
        <p:spPr>
          <a:xfrm>
            <a:off x="6442893" y="1401551"/>
            <a:ext cx="426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8F0584-CA50-7E52-E4D6-25E1D5F3ED1A}"/>
              </a:ext>
            </a:extLst>
          </p:cNvPr>
          <p:cNvSpPr txBox="1"/>
          <p:nvPr/>
        </p:nvSpPr>
        <p:spPr>
          <a:xfrm>
            <a:off x="7128875" y="2964761"/>
            <a:ext cx="7520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2ACEDE-33BE-EBD2-36C2-B00E3E7266AF}"/>
              </a:ext>
            </a:extLst>
          </p:cNvPr>
          <p:cNvSpPr txBox="1"/>
          <p:nvPr/>
        </p:nvSpPr>
        <p:spPr>
          <a:xfrm>
            <a:off x="5633481" y="3041508"/>
            <a:ext cx="6687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3000" dirty="0">
                <a:solidFill>
                  <a:srgbClr val="FFC000"/>
                </a:solidFill>
                <a:latin typeface="Poppins ExtraBold" panose="020B0502040204020203" pitchFamily="2" charset="0"/>
                <a:cs typeface="Poppins ExtraBold" panose="020B0502040204020203" pitchFamily="2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72350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500"/>
                            </p:stCondLst>
                            <p:childTnLst>
                              <p:par>
                                <p:cTn id="20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4" grpId="0" animBg="1"/>
      <p:bldP spid="14" grpId="0" animBg="1"/>
      <p:bldP spid="19" grpId="0"/>
      <p:bldP spid="20" grpId="0"/>
      <p:bldP spid="21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Widescreen</PresentationFormat>
  <Paragraphs>85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Explanation Kwizpel multiple-choice question:</vt:lpstr>
      <vt:lpstr>What is 38 times 42?</vt:lpstr>
      <vt:lpstr>What is 38 times 42?</vt:lpstr>
      <vt:lpstr>Explanation of the right/wrong question:</vt:lpstr>
      <vt:lpstr>Statement: On the Moon, there is more gravity than on Earth.</vt:lpstr>
      <vt:lpstr>Statement: There is more gravity on the Moon than on Earth.</vt:lpstr>
      <vt:lpstr>Explanation of the Kwizpel scale question:</vt:lpstr>
      <vt:lpstr>Statement: Sweets should be banned in school.</vt:lpstr>
      <vt:lpstr>Empty slide: make your own question.</vt:lpstr>
      <vt:lpstr>Timers: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Uitleg Kwizpel multiple-choice vraag: </dc:title>
  <dc:creator>Bruin, T.A. de (Thomas)</dc:creator>
  <cp:lastModifiedBy>Bruin, T.A. de (Thomas)</cp:lastModifiedBy>
  <cp:revision>13</cp:revision>
  <dcterms:created xsi:type="dcterms:W3CDTF">2023-09-29T13:26:17Z</dcterms:created>
  <dcterms:modified xsi:type="dcterms:W3CDTF">2024-11-20T09:55:53Z</dcterms:modified>
</cp:coreProperties>
</file>